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69"/>
  </p:notesMasterIdLst>
  <p:sldIdLst>
    <p:sldId id="515" r:id="rId2"/>
    <p:sldId id="591" r:id="rId3"/>
    <p:sldId id="514" r:id="rId4"/>
    <p:sldId id="517" r:id="rId5"/>
    <p:sldId id="518" r:id="rId6"/>
    <p:sldId id="519" r:id="rId7"/>
    <p:sldId id="520" r:id="rId8"/>
    <p:sldId id="584" r:id="rId9"/>
    <p:sldId id="594" r:id="rId10"/>
    <p:sldId id="521" r:id="rId11"/>
    <p:sldId id="522" r:id="rId12"/>
    <p:sldId id="523" r:id="rId13"/>
    <p:sldId id="595" r:id="rId14"/>
    <p:sldId id="569" r:id="rId15"/>
    <p:sldId id="570" r:id="rId16"/>
    <p:sldId id="571" r:id="rId17"/>
    <p:sldId id="567" r:id="rId18"/>
    <p:sldId id="568" r:id="rId19"/>
    <p:sldId id="560" r:id="rId20"/>
    <p:sldId id="572" r:id="rId21"/>
    <p:sldId id="573" r:id="rId22"/>
    <p:sldId id="525" r:id="rId23"/>
    <p:sldId id="562" r:id="rId24"/>
    <p:sldId id="540" r:id="rId25"/>
    <p:sldId id="541" r:id="rId26"/>
    <p:sldId id="542" r:id="rId27"/>
    <p:sldId id="579" r:id="rId28"/>
    <p:sldId id="543" r:id="rId29"/>
    <p:sldId id="544" r:id="rId30"/>
    <p:sldId id="577" r:id="rId31"/>
    <p:sldId id="548" r:id="rId32"/>
    <p:sldId id="546" r:id="rId33"/>
    <p:sldId id="545" r:id="rId34"/>
    <p:sldId id="580" r:id="rId35"/>
    <p:sldId id="553" r:id="rId36"/>
    <p:sldId id="551" r:id="rId37"/>
    <p:sldId id="552" r:id="rId38"/>
    <p:sldId id="593" r:id="rId39"/>
    <p:sldId id="592" r:id="rId40"/>
    <p:sldId id="587" r:id="rId41"/>
    <p:sldId id="313" r:id="rId42"/>
    <p:sldId id="314" r:id="rId43"/>
    <p:sldId id="316" r:id="rId44"/>
    <p:sldId id="526" r:id="rId45"/>
    <p:sldId id="534" r:id="rId46"/>
    <p:sldId id="527" r:id="rId47"/>
    <p:sldId id="311" r:id="rId48"/>
    <p:sldId id="529" r:id="rId49"/>
    <p:sldId id="530" r:id="rId50"/>
    <p:sldId id="533" r:id="rId51"/>
    <p:sldId id="535" r:id="rId52"/>
    <p:sldId id="558" r:id="rId53"/>
    <p:sldId id="554" r:id="rId54"/>
    <p:sldId id="555" r:id="rId55"/>
    <p:sldId id="581" r:id="rId56"/>
    <p:sldId id="537" r:id="rId57"/>
    <p:sldId id="582" r:id="rId58"/>
    <p:sldId id="559" r:id="rId59"/>
    <p:sldId id="563" r:id="rId60"/>
    <p:sldId id="564" r:id="rId61"/>
    <p:sldId id="565" r:id="rId62"/>
    <p:sldId id="566" r:id="rId63"/>
    <p:sldId id="260" r:id="rId64"/>
    <p:sldId id="586" r:id="rId65"/>
    <p:sldId id="588" r:id="rId66"/>
    <p:sldId id="589" r:id="rId67"/>
    <p:sldId id="590"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97"/>
    <p:restoredTop sz="67551"/>
  </p:normalViewPr>
  <p:slideViewPr>
    <p:cSldViewPr snapToGrid="0" snapToObjects="1">
      <p:cViewPr varScale="1">
        <p:scale>
          <a:sx n="84" d="100"/>
          <a:sy n="84" d="100"/>
        </p:scale>
        <p:origin x="10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11/14/23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aws.amazon.com/systems-manager/latest/userguide/session-manager.html"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361980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10</a:t>
            </a:fld>
            <a:endParaRPr lang="en-US"/>
          </a:p>
        </p:txBody>
      </p:sp>
    </p:spTree>
    <p:extLst>
      <p:ext uri="{BB962C8B-B14F-4D97-AF65-F5344CB8AC3E}">
        <p14:creationId xmlns:p14="http://schemas.microsoft.com/office/powerpoint/2010/main" val="1193324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11</a:t>
            </a:fld>
            <a:endParaRPr lang="en-US"/>
          </a:p>
        </p:txBody>
      </p:sp>
    </p:spTree>
    <p:extLst>
      <p:ext uri="{BB962C8B-B14F-4D97-AF65-F5344CB8AC3E}">
        <p14:creationId xmlns:p14="http://schemas.microsoft.com/office/powerpoint/2010/main" val="2971904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12</a:t>
            </a:fld>
            <a:endParaRPr lang="en-US"/>
          </a:p>
        </p:txBody>
      </p:sp>
    </p:spTree>
    <p:extLst>
      <p:ext uri="{BB962C8B-B14F-4D97-AF65-F5344CB8AC3E}">
        <p14:creationId xmlns:p14="http://schemas.microsoft.com/office/powerpoint/2010/main" val="1234206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can do:</a:t>
            </a:r>
          </a:p>
          <a:p>
            <a:endParaRPr lang="en-US" dirty="0"/>
          </a:p>
          <a:p>
            <a:r>
              <a:rPr lang="en-US" dirty="0"/>
              <a:t>…</a:t>
            </a:r>
          </a:p>
          <a:p>
            <a:r>
              <a:rPr lang="en-US" dirty="0"/>
              <a:t>We will get into the habit of start/stop instances ~ when we do so, we are saving money for the course</a:t>
            </a:r>
          </a:p>
        </p:txBody>
      </p:sp>
      <p:sp>
        <p:nvSpPr>
          <p:cNvPr id="4" name="Slide Number Placeholder 3"/>
          <p:cNvSpPr>
            <a:spLocks noGrp="1"/>
          </p:cNvSpPr>
          <p:nvPr>
            <p:ph type="sldNum" sz="quarter" idx="5"/>
          </p:nvPr>
        </p:nvSpPr>
        <p:spPr/>
        <p:txBody>
          <a:bodyPr/>
          <a:lstStyle/>
          <a:p>
            <a:fld id="{91C65747-E6F5-D94A-981D-658B04DED679}" type="slidenum">
              <a:rPr lang="en-US" smtClean="0"/>
              <a:t>14</a:t>
            </a:fld>
            <a:endParaRPr lang="en-US"/>
          </a:p>
        </p:txBody>
      </p:sp>
    </p:spTree>
    <p:extLst>
      <p:ext uri="{BB962C8B-B14F-4D97-AF65-F5344CB8AC3E}">
        <p14:creationId xmlns:p14="http://schemas.microsoft.com/office/powerpoint/2010/main" val="2805551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set up a root volume with an operating system: mac, window, </a:t>
            </a:r>
            <a:r>
              <a:rPr lang="en-US" dirty="0" err="1"/>
              <a:t>linux</a:t>
            </a:r>
            <a:endParaRPr lang="en-US" dirty="0"/>
          </a:p>
          <a:p>
            <a:endParaRPr lang="en-US" dirty="0"/>
          </a:p>
          <a:p>
            <a:r>
              <a:rPr lang="en-US" dirty="0"/>
              <a:t>You start an instance ~ which is just computer, then you attach hard drive into it. You get to a point when you like your setting ~ you can create a snapshot or clone your computer right now, and save it for later, so you can always go back to that. (if you are a gamer, it’s Save mode)</a:t>
            </a:r>
          </a:p>
          <a:p>
            <a:endParaRPr lang="en-US" dirty="0"/>
          </a:p>
          <a:p>
            <a:r>
              <a:rPr lang="en-US" dirty="0"/>
              <a:t>That AMI can be made public. </a:t>
            </a:r>
          </a:p>
          <a:p>
            <a:r>
              <a:rPr lang="en-US" dirty="0"/>
              <a:t>Create </a:t>
            </a:r>
            <a:r>
              <a:rPr lang="en-US" dirty="0" err="1"/>
              <a:t>ami</a:t>
            </a:r>
            <a:r>
              <a:rPr lang="en-US" dirty="0"/>
              <a:t> involves … . There’s a cost associated with long term storage of them. </a:t>
            </a:r>
          </a:p>
        </p:txBody>
      </p:sp>
      <p:sp>
        <p:nvSpPr>
          <p:cNvPr id="4" name="Slide Number Placeholder 3"/>
          <p:cNvSpPr>
            <a:spLocks noGrp="1"/>
          </p:cNvSpPr>
          <p:nvPr>
            <p:ph type="sldNum" sz="quarter" idx="5"/>
          </p:nvPr>
        </p:nvSpPr>
        <p:spPr/>
        <p:txBody>
          <a:bodyPr/>
          <a:lstStyle/>
          <a:p>
            <a:fld id="{91C65747-E6F5-D94A-981D-658B04DED679}" type="slidenum">
              <a:rPr lang="en-US" smtClean="0"/>
              <a:t>15</a:t>
            </a:fld>
            <a:endParaRPr lang="en-US"/>
          </a:p>
        </p:txBody>
      </p:sp>
    </p:spTree>
    <p:extLst>
      <p:ext uri="{BB962C8B-B14F-4D97-AF65-F5344CB8AC3E}">
        <p14:creationId xmlns:p14="http://schemas.microsoft.com/office/powerpoint/2010/main" val="1318588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Did you specify the correct IP address? ~ this is a common gotcha since it changes day to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16</a:t>
            </a:fld>
            <a:endParaRPr lang="en-US"/>
          </a:p>
        </p:txBody>
      </p:sp>
    </p:spTree>
    <p:extLst>
      <p:ext uri="{BB962C8B-B14F-4D97-AF65-F5344CB8AC3E}">
        <p14:creationId xmlns:p14="http://schemas.microsoft.com/office/powerpoint/2010/main" val="2030906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m6a.xlarge which cost …</a:t>
            </a:r>
          </a:p>
          <a:p>
            <a:endParaRPr lang="en-US" dirty="0"/>
          </a:p>
          <a:p>
            <a:r>
              <a:rPr lang="en-US" dirty="0"/>
              <a:t>These sound cheap, but when you have Terabytes of data, it can add up.</a:t>
            </a:r>
          </a:p>
          <a:p>
            <a:r>
              <a:rPr lang="en-US" dirty="0"/>
              <a:t>Way to save money: moving data to cheaper storage. </a:t>
            </a:r>
          </a:p>
        </p:txBody>
      </p:sp>
      <p:sp>
        <p:nvSpPr>
          <p:cNvPr id="4" name="Slide Number Placeholder 3"/>
          <p:cNvSpPr>
            <a:spLocks noGrp="1"/>
          </p:cNvSpPr>
          <p:nvPr>
            <p:ph type="sldNum" sz="quarter" idx="5"/>
          </p:nvPr>
        </p:nvSpPr>
        <p:spPr/>
        <p:txBody>
          <a:bodyPr/>
          <a:lstStyle/>
          <a:p>
            <a:fld id="{91C65747-E6F5-D94A-981D-658B04DED679}" type="slidenum">
              <a:rPr lang="en-US" smtClean="0"/>
              <a:t>17</a:t>
            </a:fld>
            <a:endParaRPr lang="en-US"/>
          </a:p>
        </p:txBody>
      </p:sp>
    </p:spTree>
    <p:extLst>
      <p:ext uri="{BB962C8B-B14F-4D97-AF65-F5344CB8AC3E}">
        <p14:creationId xmlns:p14="http://schemas.microsoft.com/office/powerpoint/2010/main" val="186486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get unfortunate surprise by this monthly billing. </a:t>
            </a:r>
          </a:p>
          <a:p>
            <a:endParaRPr lang="en-US" dirty="0"/>
          </a:p>
          <a:p>
            <a:r>
              <a:rPr lang="en-US" dirty="0"/>
              <a:t>Be aware of regions: if you have an instance in Oregon, and forget about it, cost will add up. And will see it at the end of the month. </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18</a:t>
            </a:fld>
            <a:endParaRPr lang="en-US"/>
          </a:p>
        </p:txBody>
      </p:sp>
    </p:spTree>
    <p:extLst>
      <p:ext uri="{BB962C8B-B14F-4D97-AF65-F5344CB8AC3E}">
        <p14:creationId xmlns:p14="http://schemas.microsoft.com/office/powerpoint/2010/main" val="2703980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quick intro cloud computing </a:t>
            </a:r>
          </a:p>
          <a:p>
            <a:endParaRPr lang="en-US" dirty="0"/>
          </a:p>
          <a:p>
            <a:r>
              <a:rPr lang="en-US" dirty="0"/>
              <a:t>Link to console ~ we will have a unique link to our console</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19</a:t>
            </a:fld>
            <a:endParaRPr lang="en-US"/>
          </a:p>
        </p:txBody>
      </p:sp>
    </p:spTree>
    <p:extLst>
      <p:ext uri="{BB962C8B-B14F-4D97-AF65-F5344CB8AC3E}">
        <p14:creationId xmlns:p14="http://schemas.microsoft.com/office/powerpoint/2010/main" val="1052487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simplified the security: you all have the same log in, file access, open ports.</a:t>
            </a:r>
          </a:p>
          <a:p>
            <a:r>
              <a:rPr lang="en-US" dirty="0"/>
              <a:t>In your own world, you wont want to do this: you would want to create your own key to be more secure to be able to protect your data. </a:t>
            </a:r>
          </a:p>
        </p:txBody>
      </p:sp>
      <p:sp>
        <p:nvSpPr>
          <p:cNvPr id="4" name="Slide Number Placeholder 3"/>
          <p:cNvSpPr>
            <a:spLocks noGrp="1"/>
          </p:cNvSpPr>
          <p:nvPr>
            <p:ph type="sldNum" sz="quarter" idx="5"/>
          </p:nvPr>
        </p:nvSpPr>
        <p:spPr/>
        <p:txBody>
          <a:bodyPr/>
          <a:lstStyle/>
          <a:p>
            <a:fld id="{91C65747-E6F5-D94A-981D-658B04DED679}" type="slidenum">
              <a:rPr lang="en-US" smtClean="0"/>
              <a:t>21</a:t>
            </a:fld>
            <a:endParaRPr lang="en-US"/>
          </a:p>
        </p:txBody>
      </p:sp>
    </p:spTree>
    <p:extLst>
      <p:ext uri="{BB962C8B-B14F-4D97-AF65-F5344CB8AC3E}">
        <p14:creationId xmlns:p14="http://schemas.microsoft.com/office/powerpoint/2010/main" val="354056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1107521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22</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Now if you go to the course wiki, we have instruction : we have a link in the course page.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25</a:t>
            </a:fld>
            <a:endParaRPr lang="en-US"/>
          </a:p>
        </p:txBody>
      </p:sp>
    </p:spTree>
    <p:extLst>
      <p:ext uri="{BB962C8B-B14F-4D97-AF65-F5344CB8AC3E}">
        <p14:creationId xmlns:p14="http://schemas.microsoft.com/office/powerpoint/2010/main" val="2936674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26</a:t>
            </a:fld>
            <a:endParaRPr lang="en-US"/>
          </a:p>
        </p:txBody>
      </p:sp>
    </p:spTree>
    <p:extLst>
      <p:ext uri="{BB962C8B-B14F-4D97-AF65-F5344CB8AC3E}">
        <p14:creationId xmlns:p14="http://schemas.microsoft.com/office/powerpoint/2010/main" val="2453781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important: since we have many instances, to avoid logging in to the same instance, name instance using your name. </a:t>
            </a:r>
          </a:p>
        </p:txBody>
      </p:sp>
      <p:sp>
        <p:nvSpPr>
          <p:cNvPr id="4" name="Slide Number Placeholder 3"/>
          <p:cNvSpPr>
            <a:spLocks noGrp="1"/>
          </p:cNvSpPr>
          <p:nvPr>
            <p:ph type="sldNum" sz="quarter" idx="5"/>
          </p:nvPr>
        </p:nvSpPr>
        <p:spPr/>
        <p:txBody>
          <a:bodyPr/>
          <a:lstStyle/>
          <a:p>
            <a:fld id="{91C65747-E6F5-D94A-981D-658B04DED679}" type="slidenum">
              <a:rPr lang="en-US" smtClean="0"/>
              <a:t>27</a:t>
            </a:fld>
            <a:endParaRPr lang="en-US"/>
          </a:p>
        </p:txBody>
      </p:sp>
    </p:spTree>
    <p:extLst>
      <p:ext uri="{BB962C8B-B14F-4D97-AF65-F5344CB8AC3E}">
        <p14:creationId xmlns:p14="http://schemas.microsoft.com/office/powerpoint/2010/main" val="2813266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28</a:t>
            </a:fld>
            <a:endParaRPr lang="en-US"/>
          </a:p>
        </p:txBody>
      </p:sp>
    </p:spTree>
    <p:extLst>
      <p:ext uri="{BB962C8B-B14F-4D97-AF65-F5344CB8AC3E}">
        <p14:creationId xmlns:p14="http://schemas.microsoft.com/office/powerpoint/2010/main" val="3770267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30</a:t>
            </a:fld>
            <a:endParaRPr lang="en-US"/>
          </a:p>
        </p:txBody>
      </p:sp>
    </p:spTree>
    <p:extLst>
      <p:ext uri="{BB962C8B-B14F-4D97-AF65-F5344CB8AC3E}">
        <p14:creationId xmlns:p14="http://schemas.microsoft.com/office/powerpoint/2010/main" val="1809019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allow SSH and HTTP access into it, from anywhere, basically.</a:t>
            </a:r>
          </a:p>
          <a:p>
            <a:r>
              <a:rPr lang="en-US" dirty="0"/>
              <a:t>Also set up certain port (port 8888) to allow </a:t>
            </a:r>
            <a:r>
              <a:rPr lang="en-US" dirty="0" err="1"/>
              <a:t>jupyter</a:t>
            </a:r>
            <a:r>
              <a:rPr lang="en-US" dirty="0"/>
              <a:t> access. </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31</a:t>
            </a:fld>
            <a:endParaRPr lang="en-US"/>
          </a:p>
        </p:txBody>
      </p:sp>
    </p:spTree>
    <p:extLst>
      <p:ext uri="{BB962C8B-B14F-4D97-AF65-F5344CB8AC3E}">
        <p14:creationId xmlns:p14="http://schemas.microsoft.com/office/powerpoint/2010/main" val="400148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volume: where most of the software system and tools live</a:t>
            </a:r>
          </a:p>
          <a:p>
            <a:r>
              <a:rPr lang="en-US" dirty="0"/>
              <a:t>The other one is where the data will go that we will download and compute on.</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32</a:t>
            </a:fld>
            <a:endParaRPr lang="en-US"/>
          </a:p>
        </p:txBody>
      </p:sp>
    </p:spTree>
    <p:extLst>
      <p:ext uri="{BB962C8B-B14F-4D97-AF65-F5344CB8AC3E}">
        <p14:creationId xmlns:p14="http://schemas.microsoft.com/office/powerpoint/2010/main" val="2218494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37</a:t>
            </a:fld>
            <a:endParaRPr lang="en-US"/>
          </a:p>
        </p:txBody>
      </p:sp>
    </p:spTree>
    <p:extLst>
      <p:ext uri="{BB962C8B-B14F-4D97-AF65-F5344CB8AC3E}">
        <p14:creationId xmlns:p14="http://schemas.microsoft.com/office/powerpoint/2010/main" val="3527401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3</a:t>
            </a:fld>
            <a:endParaRPr lang="en-US"/>
          </a:p>
        </p:txBody>
      </p:sp>
    </p:spTree>
    <p:extLst>
      <p:ext uri="{BB962C8B-B14F-4D97-AF65-F5344CB8AC3E}">
        <p14:creationId xmlns:p14="http://schemas.microsoft.com/office/powerpoint/2010/main" val="2660424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40</a:t>
            </a:fld>
            <a:endParaRPr lang="en-US"/>
          </a:p>
        </p:txBody>
      </p:sp>
    </p:spTree>
    <p:extLst>
      <p:ext uri="{BB962C8B-B14F-4D97-AF65-F5344CB8AC3E}">
        <p14:creationId xmlns:p14="http://schemas.microsoft.com/office/powerpoint/2010/main" val="3529389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44</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46</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You can use the cat command to view the file.</a:t>
            </a:r>
          </a:p>
          <a:p>
            <a:r>
              <a:rPr lang="en-US" dirty="0"/>
              <a:t>Or my preferred way: use less</a:t>
            </a:r>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48</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49</a:t>
            </a:fld>
            <a:endParaRPr lang="en-US"/>
          </a:p>
        </p:txBody>
      </p:sp>
    </p:spTree>
    <p:extLst>
      <p:ext uri="{BB962C8B-B14F-4D97-AF65-F5344CB8AC3E}">
        <p14:creationId xmlns:p14="http://schemas.microsoft.com/office/powerpoint/2010/main" val="845994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50</a:t>
            </a:fld>
            <a:endParaRPr lang="en-US"/>
          </a:p>
        </p:txBody>
      </p:sp>
    </p:spTree>
    <p:extLst>
      <p:ext uri="{BB962C8B-B14F-4D97-AF65-F5344CB8AC3E}">
        <p14:creationId xmlns:p14="http://schemas.microsoft.com/office/powerpoint/2010/main" val="3240634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54</a:t>
            </a:fld>
            <a:endParaRPr lang="en-US"/>
          </a:p>
        </p:txBody>
      </p:sp>
    </p:spTree>
    <p:extLst>
      <p:ext uri="{BB962C8B-B14F-4D97-AF65-F5344CB8AC3E}">
        <p14:creationId xmlns:p14="http://schemas.microsoft.com/office/powerpoint/2010/main" val="2734240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S3: longer term storage</a:t>
            </a:r>
          </a:p>
          <a:p>
            <a:r>
              <a:rPr lang="en-US" dirty="0"/>
              <a:t>They also have Glacier storage: which is cheaper</a:t>
            </a:r>
          </a:p>
        </p:txBody>
      </p:sp>
      <p:sp>
        <p:nvSpPr>
          <p:cNvPr id="4" name="Slide Number Placeholder 3"/>
          <p:cNvSpPr>
            <a:spLocks noGrp="1"/>
          </p:cNvSpPr>
          <p:nvPr>
            <p:ph type="sldNum" sz="quarter" idx="5"/>
          </p:nvPr>
        </p:nvSpPr>
        <p:spPr/>
        <p:txBody>
          <a:bodyPr/>
          <a:lstStyle/>
          <a:p>
            <a:fld id="{91C65747-E6F5-D94A-981D-658B04DED679}" type="slidenum">
              <a:rPr lang="en-US" smtClean="0"/>
              <a:t>59</a:t>
            </a:fld>
            <a:endParaRPr lang="en-US"/>
          </a:p>
        </p:txBody>
      </p:sp>
    </p:spTree>
    <p:extLst>
      <p:ext uri="{BB962C8B-B14F-4D97-AF65-F5344CB8AC3E}">
        <p14:creationId xmlns:p14="http://schemas.microsoft.com/office/powerpoint/2010/main" val="291189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amount of sequencing data we can produce is growing faster than the increasing disk availability per dollar</a:t>
            </a:r>
          </a:p>
        </p:txBody>
      </p:sp>
      <p:sp>
        <p:nvSpPr>
          <p:cNvPr id="4" name="Slide Number Placeholder 3"/>
          <p:cNvSpPr>
            <a:spLocks noGrp="1"/>
          </p:cNvSpPr>
          <p:nvPr>
            <p:ph type="sldNum" sz="quarter" idx="5"/>
          </p:nvPr>
        </p:nvSpPr>
        <p:spPr/>
        <p:txBody>
          <a:bodyPr/>
          <a:lstStyle/>
          <a:p>
            <a:fld id="{91C65747-E6F5-D94A-981D-658B04DED679}" type="slidenum">
              <a:rPr lang="en-US" smtClean="0"/>
              <a:t>4</a:t>
            </a:fld>
            <a:endParaRPr lang="en-US"/>
          </a:p>
        </p:txBody>
      </p:sp>
    </p:spTree>
    <p:extLst>
      <p:ext uri="{BB962C8B-B14F-4D97-AF65-F5344CB8AC3E}">
        <p14:creationId xmlns:p14="http://schemas.microsoft.com/office/powerpoint/2010/main" val="2502869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web.stanford.edu</a:t>
            </a:r>
            <a:r>
              <a:rPr lang="en-US" dirty="0"/>
              <a:t>/class/msande91si/www-spr04/readings/week1/</a:t>
            </a:r>
            <a:r>
              <a:rPr lang="en-US" dirty="0" err="1"/>
              <a:t>InternetWhitepaper.htm</a:t>
            </a:r>
            <a:endParaRPr lang="en-US" dirty="0"/>
          </a:p>
          <a:p>
            <a:endParaRPr lang="en-US" dirty="0"/>
          </a:p>
          <a:p>
            <a:r>
              <a:rPr lang="en-US" dirty="0"/>
              <a:t>https://</a:t>
            </a:r>
            <a:r>
              <a:rPr lang="en-US" dirty="0" err="1"/>
              <a:t>www.simplilearn.com</a:t>
            </a:r>
            <a:r>
              <a:rPr lang="en-US" dirty="0"/>
              <a:t>/tutorials/cyber-security-tutorial/how-does-the-internet-work</a:t>
            </a:r>
          </a:p>
          <a:p>
            <a:endParaRPr lang="en-US" dirty="0"/>
          </a:p>
          <a:p>
            <a:r>
              <a:rPr lang="en-US" dirty="0"/>
              <a:t>https://</a:t>
            </a:r>
            <a:r>
              <a:rPr lang="en-US" dirty="0" err="1"/>
              <a:t>medium.com</a:t>
            </a:r>
            <a:r>
              <a:rPr lang="en-US"/>
              <a:t>/@pallavidhar2016/how-does-the-internet-work-a39c9aa9cb39</a:t>
            </a:r>
          </a:p>
        </p:txBody>
      </p:sp>
      <p:sp>
        <p:nvSpPr>
          <p:cNvPr id="4" name="Slide Number Placeholder 3"/>
          <p:cNvSpPr>
            <a:spLocks noGrp="1"/>
          </p:cNvSpPr>
          <p:nvPr>
            <p:ph type="sldNum" sz="quarter" idx="5"/>
          </p:nvPr>
        </p:nvSpPr>
        <p:spPr/>
        <p:txBody>
          <a:bodyPr/>
          <a:lstStyle/>
          <a:p>
            <a:fld id="{91C65747-E6F5-D94A-981D-658B04DED679}" type="slidenum">
              <a:rPr lang="en-US" smtClean="0"/>
              <a:t>64</a:t>
            </a:fld>
            <a:endParaRPr lang="en-US"/>
          </a:p>
        </p:txBody>
      </p:sp>
    </p:spTree>
    <p:extLst>
      <p:ext uri="{BB962C8B-B14F-4D97-AF65-F5344CB8AC3E}">
        <p14:creationId xmlns:p14="http://schemas.microsoft.com/office/powerpoint/2010/main" val="3273252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EBS: https://</a:t>
            </a:r>
            <a:r>
              <a:rPr lang="en-US" dirty="0" err="1"/>
              <a:t>aws.amazon.com</a:t>
            </a:r>
            <a:r>
              <a:rPr lang="en-US" dirty="0"/>
              <a:t>/</a:t>
            </a:r>
            <a:r>
              <a:rPr lang="en-US" dirty="0" err="1"/>
              <a:t>ebs</a:t>
            </a:r>
            <a:r>
              <a:rPr lang="en-US" dirty="0"/>
              <a:t>/</a:t>
            </a:r>
          </a:p>
          <a:p>
            <a:r>
              <a:rPr lang="en-US" dirty="0"/>
              <a:t>AMI: https://</a:t>
            </a:r>
            <a:r>
              <a:rPr lang="en-US" dirty="0" err="1"/>
              <a:t>docs.aws.amazon.com</a:t>
            </a:r>
            <a:r>
              <a:rPr lang="en-US" dirty="0"/>
              <a:t>/AWSEC2/latest/</a:t>
            </a:r>
            <a:r>
              <a:rPr lang="en-US" dirty="0" err="1"/>
              <a:t>UserGuide</a:t>
            </a:r>
            <a:r>
              <a:rPr lang="en-US" dirty="0"/>
              <a:t>/</a:t>
            </a:r>
            <a:r>
              <a:rPr lang="en-US" dirty="0" err="1"/>
              <a:t>AMIs.html</a:t>
            </a:r>
            <a:r>
              <a:rPr lang="en-US" dirty="0"/>
              <a:t> </a:t>
            </a:r>
          </a:p>
          <a:p>
            <a:r>
              <a:rPr lang="en-US" dirty="0"/>
              <a:t>https://</a:t>
            </a:r>
            <a:r>
              <a:rPr lang="en-US" dirty="0" err="1"/>
              <a:t>aws.amazon.com</a:t>
            </a:r>
            <a:r>
              <a:rPr lang="en-US" dirty="0"/>
              <a:t>/</a:t>
            </a:r>
            <a:r>
              <a:rPr lang="en-US" dirty="0" err="1"/>
              <a:t>iam</a:t>
            </a:r>
            <a:r>
              <a:rPr lang="en-US" dirty="0"/>
              <a:t>/#:~:text=With%20AWS%20Identity%20and%20Access,Close</a:t>
            </a:r>
          </a:p>
          <a:p>
            <a:endParaRPr lang="en-US" dirty="0"/>
          </a:p>
          <a:p>
            <a:pPr algn="l"/>
            <a:r>
              <a:rPr lang="en-US" b="0" i="0" u="none" strike="noStrike" dirty="0">
                <a:solidFill>
                  <a:srgbClr val="16191F"/>
                </a:solidFill>
                <a:effectLst/>
                <a:latin typeface="Amazon Ember"/>
              </a:rPr>
              <a:t>A key pair, consisting of a public key and a private key, is a set of security credentials that you use to prove your identity when connecting to an Amazon EC2 instance. Amazon EC2 stores the public key on your instance, and you store the private key. For Linux instances, the private key allows you to securely SSH into your instance. As an alternative to key pairs, you can use </a:t>
            </a:r>
            <a:r>
              <a:rPr lang="en-US" b="0" i="0" u="none" strike="noStrike" dirty="0">
                <a:solidFill>
                  <a:srgbClr val="16191F"/>
                </a:solidFill>
                <a:effectLst/>
                <a:latin typeface="Amazon Ember"/>
                <a:hlinkClick r:id="rId3"/>
              </a:rPr>
              <a:t>AWS Systems Manager Session Manager</a:t>
            </a:r>
            <a:r>
              <a:rPr lang="en-US" b="0" i="0" u="none" strike="noStrike" dirty="0">
                <a:solidFill>
                  <a:srgbClr val="16191F"/>
                </a:solidFill>
                <a:effectLst/>
                <a:latin typeface="Amazon Ember"/>
              </a:rPr>
              <a:t> to connect to your instance with an interactive one-click browser-based shell or the AWS Command Line Interface (AWS CLI).</a:t>
            </a:r>
          </a:p>
          <a:p>
            <a:pPr algn="l"/>
            <a:r>
              <a:rPr lang="en-US" b="0" i="0" u="none" strike="noStrike" dirty="0">
                <a:solidFill>
                  <a:srgbClr val="16191F"/>
                </a:solidFill>
                <a:effectLst/>
                <a:latin typeface="Amazon Ember"/>
              </a:rPr>
              <a:t>Anyone who possesses your private key can connect to your instances, so it's important that you store your private key in a secure place.</a:t>
            </a:r>
          </a:p>
          <a:p>
            <a:endParaRPr lang="en-US" dirty="0"/>
          </a:p>
          <a:p>
            <a:endParaRPr lang="en-US" dirty="0"/>
          </a:p>
          <a:p>
            <a:r>
              <a:rPr lang="en-US" dirty="0"/>
              <a:t>Server:</a:t>
            </a:r>
          </a:p>
          <a:p>
            <a:r>
              <a:rPr lang="en-US" dirty="0"/>
              <a:t>https://</a:t>
            </a:r>
            <a:r>
              <a:rPr lang="en-US" dirty="0" err="1"/>
              <a:t>en.wikipedia.org</a:t>
            </a:r>
            <a:r>
              <a:rPr lang="en-US" dirty="0"/>
              <a:t>/wiki/Server_(computing)</a:t>
            </a:r>
          </a:p>
          <a:p>
            <a:r>
              <a:rPr lang="en-US" dirty="0"/>
              <a:t>https://</a:t>
            </a:r>
            <a:r>
              <a:rPr lang="en-US" dirty="0" err="1"/>
              <a:t>www.geeksforgeeks.org</a:t>
            </a:r>
            <a:r>
              <a:rPr lang="en-US" dirty="0"/>
              <a:t>/what-is-server/</a:t>
            </a:r>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66</a:t>
            </a:fld>
            <a:endParaRPr lang="en-US"/>
          </a:p>
        </p:txBody>
      </p:sp>
    </p:spTree>
    <p:extLst>
      <p:ext uri="{BB962C8B-B14F-4D97-AF65-F5344CB8AC3E}">
        <p14:creationId xmlns:p14="http://schemas.microsoft.com/office/powerpoint/2010/main" val="641828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docs.aws.amazon.com</a:t>
            </a:r>
            <a:r>
              <a:rPr lang="en-US" dirty="0"/>
              <a:t>/AWSEC2/latest/</a:t>
            </a:r>
            <a:r>
              <a:rPr lang="en-US" dirty="0" err="1"/>
              <a:t>UserGuide</a:t>
            </a:r>
            <a:r>
              <a:rPr lang="en-US" dirty="0"/>
              <a:t>/</a:t>
            </a:r>
            <a:r>
              <a:rPr lang="en-US" dirty="0" err="1"/>
              <a:t>concepts.html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67</a:t>
            </a:fld>
            <a:endParaRPr lang="en-US"/>
          </a:p>
        </p:txBody>
      </p:sp>
    </p:spTree>
    <p:extLst>
      <p:ext uri="{BB962C8B-B14F-4D97-AF65-F5344CB8AC3E}">
        <p14:creationId xmlns:p14="http://schemas.microsoft.com/office/powerpoint/2010/main" val="109406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doubling time of sequencing is much shorter than the doubling time of storage and network bandwidth, CPU speed</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5</a:t>
            </a:fld>
            <a:endParaRPr lang="en-US"/>
          </a:p>
        </p:txBody>
      </p:sp>
    </p:spTree>
    <p:extLst>
      <p:ext uri="{BB962C8B-B14F-4D97-AF65-F5344CB8AC3E}">
        <p14:creationId xmlns:p14="http://schemas.microsoft.com/office/powerpoint/2010/main" val="352119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a:t>
            </a:fld>
            <a:endParaRPr lang="en-US"/>
          </a:p>
        </p:txBody>
      </p:sp>
    </p:spTree>
    <p:extLst>
      <p:ext uri="{BB962C8B-B14F-4D97-AF65-F5344CB8AC3E}">
        <p14:creationId xmlns:p14="http://schemas.microsoft.com/office/powerpoint/2010/main" val="217986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7</a:t>
            </a:fld>
            <a:endParaRPr lang="en-US"/>
          </a:p>
        </p:txBody>
      </p:sp>
    </p:spTree>
    <p:extLst>
      <p:ext uri="{BB962C8B-B14F-4D97-AF65-F5344CB8AC3E}">
        <p14:creationId xmlns:p14="http://schemas.microsoft.com/office/powerpoint/2010/main" val="406307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course, We will use </a:t>
            </a:r>
            <a:r>
              <a:rPr lang="en-US" dirty="0" err="1"/>
              <a:t>amzon</a:t>
            </a:r>
            <a:r>
              <a:rPr lang="en-US" dirty="0"/>
              <a:t> web service , but most concepts are similar to other major cloud providers</a:t>
            </a:r>
          </a:p>
          <a:p>
            <a:endParaRPr lang="en-US" dirty="0"/>
          </a:p>
          <a:p>
            <a:r>
              <a:rPr lang="en-US" dirty="0"/>
              <a:t>The service we will use primarily is EC2 </a:t>
            </a:r>
          </a:p>
        </p:txBody>
      </p:sp>
      <p:sp>
        <p:nvSpPr>
          <p:cNvPr id="4" name="Slide Number Placeholder 3"/>
          <p:cNvSpPr>
            <a:spLocks noGrp="1"/>
          </p:cNvSpPr>
          <p:nvPr>
            <p:ph type="sldNum" sz="quarter" idx="5"/>
          </p:nvPr>
        </p:nvSpPr>
        <p:spPr/>
        <p:txBody>
          <a:bodyPr/>
          <a:lstStyle/>
          <a:p>
            <a:fld id="{91C65747-E6F5-D94A-981D-658B04DED679}" type="slidenum">
              <a:rPr lang="en-US" smtClean="0"/>
              <a:t>8</a:t>
            </a:fld>
            <a:endParaRPr lang="en-US"/>
          </a:p>
        </p:txBody>
      </p:sp>
    </p:spTree>
    <p:extLst>
      <p:ext uri="{BB962C8B-B14F-4D97-AF65-F5344CB8AC3E}">
        <p14:creationId xmlns:p14="http://schemas.microsoft.com/office/powerpoint/2010/main" val="269305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9</a:t>
            </a:fld>
            <a:endParaRPr lang="en-US"/>
          </a:p>
        </p:txBody>
      </p:sp>
    </p:spTree>
    <p:extLst>
      <p:ext uri="{BB962C8B-B14F-4D97-AF65-F5344CB8AC3E}">
        <p14:creationId xmlns:p14="http://schemas.microsoft.com/office/powerpoint/2010/main" val="1443800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latin typeface="Segoe UI" charset="0"/>
              <a:ea typeface="ＭＳ Ｐゴシック" charset="0"/>
              <a:cs typeface="ＭＳ Ｐゴシック" charset="0"/>
            </a:endParaRPr>
          </a:p>
        </p:txBody>
      </p:sp>
      <p:pic>
        <p:nvPicPr>
          <p:cNvPr id="5" name="Picture 7" descr="cshl_logo_alternate rgb.png">
            <a:extLst>
              <a:ext uri="{FF2B5EF4-FFF2-40B4-BE49-F238E27FC236}">
                <a16:creationId xmlns:a16="http://schemas.microsoft.com/office/drawing/2014/main" id="{5DC8E3AA-C257-D14E-A5A8-DF7017F43D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8264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177574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133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hyperlink" Target="http://www.biostars.org/p/70204/"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rnabio.org/module-00-setup/0000/06/01/Intro_to_AW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aws.amazon.com/consol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https://rnabio.org/module-00-setup/0000/07/01/Log_into_Comput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azure.microsoft.com/en-us/" TargetMode="External"/><Relationship Id="rId4" Type="http://schemas.openxmlformats.org/officeDocument/2006/relationships/hyperlink" Target="https://cloud.googl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9" name="Rectangle 8">
            <a:extLst>
              <a:ext uri="{FF2B5EF4-FFF2-40B4-BE49-F238E27FC236}">
                <a16:creationId xmlns:a16="http://schemas.microsoft.com/office/drawing/2014/main" id="{344D7320-B7A8-EA4A-8CFC-7C9CDFF48527}"/>
              </a:ext>
            </a:extLst>
          </p:cNvPr>
          <p:cNvSpPr/>
          <p:nvPr/>
        </p:nvSpPr>
        <p:spPr>
          <a:xfrm>
            <a:off x="0" y="2522835"/>
            <a:ext cx="12192000" cy="3889541"/>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pic>
        <p:nvPicPr>
          <p:cNvPr id="10" name="Picture 9">
            <a:extLst>
              <a:ext uri="{FF2B5EF4-FFF2-40B4-BE49-F238E27FC236}">
                <a16:creationId xmlns:a16="http://schemas.microsoft.com/office/drawing/2014/main" id="{1D265451-D7FA-324E-8A73-79956D9943F9}"/>
              </a:ext>
            </a:extLst>
          </p:cNvPr>
          <p:cNvPicPr>
            <a:picLocks noChangeAspect="1"/>
          </p:cNvPicPr>
          <p:nvPr/>
        </p:nvPicPr>
        <p:blipFill>
          <a:blip r:embed="rId3"/>
          <a:stretch>
            <a:fillRect/>
          </a:stretch>
        </p:blipFill>
        <p:spPr>
          <a:xfrm>
            <a:off x="204216" y="2890275"/>
            <a:ext cx="3128830" cy="3128830"/>
          </a:xfrm>
          <a:prstGeom prst="rect">
            <a:avLst/>
          </a:prstGeom>
        </p:spPr>
      </p:pic>
      <p:pic>
        <p:nvPicPr>
          <p:cNvPr id="11" name="Picture 1" descr="RNA-Seq-alignment.png">
            <a:extLst>
              <a:ext uri="{FF2B5EF4-FFF2-40B4-BE49-F238E27FC236}">
                <a16:creationId xmlns:a16="http://schemas.microsoft.com/office/drawing/2014/main" id="{C4CC95B9-7822-9D44-9479-A12E3FCDDE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151" y="2888092"/>
            <a:ext cx="3271336" cy="3133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5E29E9BF-E919-5E47-8D48-7A8519760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8" name="Title 1">
            <a:extLst>
              <a:ext uri="{FF2B5EF4-FFF2-40B4-BE49-F238E27FC236}">
                <a16:creationId xmlns:a16="http://schemas.microsoft.com/office/drawing/2014/main" id="{17BFB325-C36D-C643-9293-35DEC0D050E8}"/>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Arpad </a:t>
            </a:r>
            <a:r>
              <a:rPr lang="en-US" sz="1800" dirty="0" err="1">
                <a:latin typeface="Calibri"/>
                <a:cs typeface="Calibri"/>
              </a:rPr>
              <a:t>Danos</a:t>
            </a:r>
            <a:r>
              <a:rPr lang="en-US" sz="1800" dirty="0">
                <a:latin typeface="Calibri"/>
                <a:cs typeface="Calibri"/>
              </a:rPr>
              <a:t>, Felicia Gomez, Obi Griffith, Malachi Griffith,</a:t>
            </a:r>
          </a:p>
          <a:p>
            <a:pPr>
              <a:defRPr/>
            </a:pPr>
            <a:r>
              <a:rPr lang="en-US" sz="1800" dirty="0">
                <a:latin typeface="Calibri"/>
                <a:cs typeface="Calibri"/>
              </a:rPr>
              <a:t>My Hoang, Mariam Khanfar, Chris Miller, Kartik Singhal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5-19, 2023</a:t>
            </a:r>
          </a:p>
        </p:txBody>
      </p:sp>
    </p:spTree>
    <p:extLst>
      <p:ext uri="{BB962C8B-B14F-4D97-AF65-F5344CB8AC3E}">
        <p14:creationId xmlns:p14="http://schemas.microsoft.com/office/powerpoint/2010/main" val="1530287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555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3"/>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EB392-BD0D-976E-ED2F-055D3CF16B1A}"/>
              </a:ext>
            </a:extLst>
          </p:cNvPr>
          <p:cNvSpPr>
            <a:spLocks noGrp="1"/>
          </p:cNvSpPr>
          <p:nvPr>
            <p:ph type="title"/>
          </p:nvPr>
        </p:nvSpPr>
        <p:spPr/>
        <p:txBody>
          <a:bodyPr/>
          <a:lstStyle/>
          <a:p>
            <a:r>
              <a:rPr lang="en-US" dirty="0"/>
              <a:t>Quick summary</a:t>
            </a:r>
          </a:p>
        </p:txBody>
      </p:sp>
      <p:sp>
        <p:nvSpPr>
          <p:cNvPr id="3" name="Content Placeholder 2">
            <a:extLst>
              <a:ext uri="{FF2B5EF4-FFF2-40B4-BE49-F238E27FC236}">
                <a16:creationId xmlns:a16="http://schemas.microsoft.com/office/drawing/2014/main" id="{E2849C38-3B36-83BD-CEEC-B9C88DDA8E25}"/>
              </a:ext>
            </a:extLst>
          </p:cNvPr>
          <p:cNvSpPr>
            <a:spLocks noGrp="1"/>
          </p:cNvSpPr>
          <p:nvPr>
            <p:ph idx="1"/>
          </p:nvPr>
        </p:nvSpPr>
        <p:spPr/>
        <p:txBody>
          <a:bodyPr/>
          <a:lstStyle/>
          <a:p>
            <a:pPr marL="0" indent="0">
              <a:buNone/>
            </a:pPr>
            <a:r>
              <a:rPr lang="en-US" dirty="0"/>
              <a:t>EC2 = where we rent virtual computers (</a:t>
            </a:r>
            <a:r>
              <a:rPr lang="en-US" b="1" u="sng" dirty="0"/>
              <a:t>instances</a:t>
            </a:r>
            <a:r>
              <a:rPr lang="en-US" dirty="0"/>
              <a:t>)</a:t>
            </a:r>
          </a:p>
          <a:p>
            <a:pPr marL="0" indent="0">
              <a:buNone/>
            </a:pPr>
            <a:r>
              <a:rPr lang="en-US" dirty="0"/>
              <a:t>That we can start, stop, expand as needed to save computing cost</a:t>
            </a:r>
          </a:p>
        </p:txBody>
      </p:sp>
    </p:spTree>
    <p:extLst>
      <p:ext uri="{BB962C8B-B14F-4D97-AF65-F5344CB8AC3E}">
        <p14:creationId xmlns:p14="http://schemas.microsoft.com/office/powerpoint/2010/main" val="263827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3">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3"/>
              </a:rPr>
              <a:t>https://rnabio.org/module-00-setup/0000/06/01/Intro_to_AWS/</a:t>
            </a:r>
            <a:endParaRPr lang="en-US" dirty="0"/>
          </a:p>
          <a:p>
            <a:pPr marL="0" indent="0" algn="ctr">
              <a:buNone/>
            </a:pPr>
            <a:endParaRPr lang="en-US" dirty="0">
              <a:hlinkClick r:id="rId4"/>
            </a:endParaRPr>
          </a:p>
          <a:p>
            <a:pPr marL="0" indent="0" algn="ctr">
              <a:buNone/>
            </a:pPr>
            <a:r>
              <a:rPr lang="en-US" dirty="0">
                <a:hlinkClick r:id="rId4"/>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5539-57AE-FB8C-FC71-65E15A3CF61A}"/>
              </a:ext>
            </a:extLst>
          </p:cNvPr>
          <p:cNvSpPr>
            <a:spLocks noGrp="1"/>
          </p:cNvSpPr>
          <p:nvPr>
            <p:ph type="title"/>
          </p:nvPr>
        </p:nvSpPr>
        <p:spPr/>
        <p:txBody>
          <a:bodyPr/>
          <a:lstStyle/>
          <a:p>
            <a:r>
              <a:rPr lang="en-US" dirty="0"/>
              <a:t>Motivation for using cloud computing in this course </a:t>
            </a:r>
          </a:p>
        </p:txBody>
      </p:sp>
      <p:pic>
        <p:nvPicPr>
          <p:cNvPr id="1026" name="Picture 2" descr="Drake Hotline Bling Meme Generator - Piñata Farms - The best meme generator  and meme maker for video &amp; image memes">
            <a:extLst>
              <a:ext uri="{FF2B5EF4-FFF2-40B4-BE49-F238E27FC236}">
                <a16:creationId xmlns:a16="http://schemas.microsoft.com/office/drawing/2014/main" id="{495460C0-0A6B-94A5-1A9C-BB0651B33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057" y="1690688"/>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2060DA-1266-FB55-E835-1287B1E0C54E}"/>
              </a:ext>
            </a:extLst>
          </p:cNvPr>
          <p:cNvSpPr txBox="1"/>
          <p:nvPr/>
        </p:nvSpPr>
        <p:spPr>
          <a:xfrm>
            <a:off x="5436973" y="2062144"/>
            <a:ext cx="4399005" cy="954107"/>
          </a:xfrm>
          <a:prstGeom prst="rect">
            <a:avLst/>
          </a:prstGeom>
          <a:noFill/>
        </p:spPr>
        <p:txBody>
          <a:bodyPr wrap="square" rtlCol="0">
            <a:spAutoFit/>
          </a:bodyPr>
          <a:lstStyle/>
          <a:p>
            <a:r>
              <a:rPr lang="en-US" sz="2800" dirty="0"/>
              <a:t>Download 50+ packages on 20+ different computers </a:t>
            </a:r>
          </a:p>
        </p:txBody>
      </p:sp>
      <p:sp>
        <p:nvSpPr>
          <p:cNvPr id="5" name="TextBox 4">
            <a:extLst>
              <a:ext uri="{FF2B5EF4-FFF2-40B4-BE49-F238E27FC236}">
                <a16:creationId xmlns:a16="http://schemas.microsoft.com/office/drawing/2014/main" id="{27FDF083-3929-B664-219D-11EEF470B94A}"/>
              </a:ext>
            </a:extLst>
          </p:cNvPr>
          <p:cNvSpPr txBox="1"/>
          <p:nvPr/>
        </p:nvSpPr>
        <p:spPr>
          <a:xfrm>
            <a:off x="5436973" y="4341814"/>
            <a:ext cx="4621427" cy="1384995"/>
          </a:xfrm>
          <a:prstGeom prst="rect">
            <a:avLst/>
          </a:prstGeom>
          <a:noFill/>
        </p:spPr>
        <p:txBody>
          <a:bodyPr wrap="square" rtlCol="0">
            <a:spAutoFit/>
          </a:bodyPr>
          <a:lstStyle/>
          <a:p>
            <a:r>
              <a:rPr lang="en-US" sz="2800" dirty="0"/>
              <a:t>Use cloud computing service, create 1 public image with all packages, and clone that  </a:t>
            </a:r>
          </a:p>
        </p:txBody>
      </p:sp>
    </p:spTree>
    <p:extLst>
      <p:ext uri="{BB962C8B-B14F-4D97-AF65-F5344CB8AC3E}">
        <p14:creationId xmlns:p14="http://schemas.microsoft.com/office/powerpoint/2010/main" val="2533568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a:t>
            </a:r>
            <a:r>
              <a:rPr lang="en-US">
                <a:ea typeface="ＭＳ Ｐゴシック" charset="0"/>
              </a:rPr>
              <a:t>Ubuntu 22.04 </a:t>
            </a:r>
            <a:r>
              <a:rPr lang="en-US" dirty="0">
                <a:ea typeface="ＭＳ Ｐゴシック" charset="0"/>
              </a:rPr>
              <a:t>(Linux)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369332"/>
          </a:xfrm>
          <a:prstGeom prst="rect">
            <a:avLst/>
          </a:prstGeom>
        </p:spPr>
        <p:txBody>
          <a:bodyPr wrap="square">
            <a:spAutoFit/>
          </a:bodyPr>
          <a:lstStyle/>
          <a:p>
            <a:r>
              <a:rPr lang="en-US" b="0" i="0" u="sng" dirty="0">
                <a:effectLst/>
                <a:latin typeface="Slack-Lato"/>
                <a:hlinkClick r:id="rId4"/>
              </a:rPr>
              <a:t>https://rnabio.org/module-00-setup/0000/07/01/Log_into_Compute</a:t>
            </a:r>
            <a:r>
              <a:rPr lang="en-US" b="0" i="0" u="sng">
                <a:effectLst/>
                <a:latin typeface="Slack-Lato"/>
                <a:hlinkClick r:id="rId4"/>
              </a:rPr>
              <a:t>/</a:t>
            </a:r>
            <a:r>
              <a:rPr lang="en-US" b="0" i="0">
                <a:solidFill>
                  <a:srgbClr val="1D1C1D"/>
                </a:solidFill>
                <a:effectLst/>
                <a:latin typeface="Slack-Lato"/>
              </a:rPr>
              <a:t> </a:t>
            </a:r>
            <a:endParaRPr lang="en-US" dirty="0"/>
          </a:p>
        </p:txBody>
      </p:sp>
    </p:spTree>
    <p:extLst>
      <p:ext uri="{BB962C8B-B14F-4D97-AF65-F5344CB8AC3E}">
        <p14:creationId xmlns:p14="http://schemas.microsoft.com/office/powerpoint/2010/main" val="564387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24930" y="551038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 name="Picture 3" descr="A screenshot of a login screen&#10;&#10;Description automatically generated">
            <a:extLst>
              <a:ext uri="{FF2B5EF4-FFF2-40B4-BE49-F238E27FC236}">
                <a16:creationId xmlns:a16="http://schemas.microsoft.com/office/drawing/2014/main" id="{0982DD17-B2CC-CB92-DE78-3628A09C362E}"/>
              </a:ext>
            </a:extLst>
          </p:cNvPr>
          <p:cNvPicPr>
            <a:picLocks noChangeAspect="1"/>
          </p:cNvPicPr>
          <p:nvPr/>
        </p:nvPicPr>
        <p:blipFill rotWithShape="1">
          <a:blip r:embed="rId4"/>
          <a:srcRect b="14337"/>
          <a:stretch/>
        </p:blipFill>
        <p:spPr>
          <a:xfrm>
            <a:off x="3921501" y="1027907"/>
            <a:ext cx="3830683" cy="4699800"/>
          </a:xfrm>
          <a:prstGeom prst="rect">
            <a:avLst/>
          </a:prstGeom>
        </p:spPr>
      </p:pic>
    </p:spTree>
    <p:extLst>
      <p:ext uri="{BB962C8B-B14F-4D97-AF65-F5344CB8AC3E}">
        <p14:creationId xmlns:p14="http://schemas.microsoft.com/office/powerpoint/2010/main" val="276816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564D132B-3481-8397-C5DE-E46BA2B0433F}"/>
              </a:ext>
            </a:extLst>
          </p:cNvPr>
          <p:cNvPicPr>
            <a:picLocks noChangeAspect="1"/>
          </p:cNvPicPr>
          <p:nvPr/>
        </p:nvPicPr>
        <p:blipFill>
          <a:blip r:embed="rId3"/>
          <a:stretch>
            <a:fillRect/>
          </a:stretch>
        </p:blipFill>
        <p:spPr>
          <a:xfrm>
            <a:off x="345425" y="1467905"/>
            <a:ext cx="11501149"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B8B3CEF-19EE-CF8C-9885-4DD72C400108}"/>
              </a:ext>
            </a:extLst>
          </p:cNvPr>
          <p:cNvPicPr>
            <a:picLocks noChangeAspect="1"/>
          </p:cNvPicPr>
          <p:nvPr/>
        </p:nvPicPr>
        <p:blipFill>
          <a:blip r:embed="rId3"/>
          <a:stretch>
            <a:fillRect/>
          </a:stretch>
        </p:blipFill>
        <p:spPr>
          <a:xfrm>
            <a:off x="1363910" y="1665288"/>
            <a:ext cx="10064926" cy="4240212"/>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161A2AE-93AD-98B6-B821-87588F6FA793}"/>
              </a:ext>
            </a:extLst>
          </p:cNvPr>
          <p:cNvPicPr>
            <a:picLocks noChangeAspect="1"/>
          </p:cNvPicPr>
          <p:nvPr/>
        </p:nvPicPr>
        <p:blipFill>
          <a:blip r:embed="rId3"/>
          <a:stretch>
            <a:fillRect/>
          </a:stretch>
        </p:blipFill>
        <p:spPr>
          <a:xfrm>
            <a:off x="1755039" y="1356806"/>
            <a:ext cx="7772400" cy="2692400"/>
          </a:xfrm>
          <a:prstGeom prst="rect">
            <a:avLst/>
          </a:prstGeo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MyHoang</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D5588429-848D-C217-A9FD-D7B84F111EB6}"/>
              </a:ext>
            </a:extLst>
          </p:cNvPr>
          <p:cNvPicPr>
            <a:picLocks noChangeAspect="1"/>
          </p:cNvPicPr>
          <p:nvPr/>
        </p:nvPicPr>
        <p:blipFill rotWithShape="1">
          <a:blip r:embed="rId3"/>
          <a:srcRect t="5605"/>
          <a:stretch/>
        </p:blipFill>
        <p:spPr>
          <a:xfrm>
            <a:off x="2238375" y="1556124"/>
            <a:ext cx="7715250" cy="4765301"/>
          </a:xfrm>
          <a:prstGeom prst="rect">
            <a:avLst/>
          </a:prstGeom>
        </p:spPr>
      </p:pic>
      <p:sp>
        <p:nvSpPr>
          <p:cNvPr id="2" name="Title 1"/>
          <p:cNvSpPr>
            <a:spLocks noGrp="1"/>
          </p:cNvSpPr>
          <p:nvPr>
            <p:ph type="title"/>
          </p:nvPr>
        </p:nvSpPr>
        <p:spPr/>
        <p:txBody>
          <a:bodyPr/>
          <a:lstStyle/>
          <a:p>
            <a:r>
              <a:rPr lang="en-US" dirty="0"/>
              <a:t>Choose an AMI – Find the cshl-seqtec-2023 AMI in the My AMIs</a:t>
            </a:r>
          </a:p>
        </p:txBody>
      </p:sp>
      <p:cxnSp>
        <p:nvCxnSpPr>
          <p:cNvPr id="7" name="Straight Arrow Connector 6"/>
          <p:cNvCxnSpPr/>
          <p:nvPr/>
        </p:nvCxnSpPr>
        <p:spPr>
          <a:xfrm flipH="1">
            <a:off x="3933850" y="322019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878787" y="453538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BFF3F66-38BD-B394-5207-EAD34ED1CDE7}"/>
              </a:ext>
            </a:extLst>
          </p:cNvPr>
          <p:cNvSpPr/>
          <p:nvPr/>
        </p:nvSpPr>
        <p:spPr>
          <a:xfrm>
            <a:off x="7476306" y="2547640"/>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30FC88B4-BEB6-2FE7-DA59-99377CCC9C27}"/>
              </a:ext>
            </a:extLst>
          </p:cNvPr>
          <p:cNvPicPr>
            <a:picLocks noChangeAspect="1"/>
          </p:cNvPicPr>
          <p:nvPr/>
        </p:nvPicPr>
        <p:blipFill rotWithShape="1">
          <a:blip r:embed="rId2"/>
          <a:srcRect t="2876"/>
          <a:stretch/>
        </p:blipFill>
        <p:spPr>
          <a:xfrm>
            <a:off x="2552098" y="1690688"/>
            <a:ext cx="7087804" cy="4664075"/>
          </a:xfrm>
          <a:prstGeom prst="rect">
            <a:avLst/>
          </a:prstGeom>
        </p:spPr>
      </p:pic>
      <p:sp>
        <p:nvSpPr>
          <p:cNvPr id="2" name="Title 1"/>
          <p:cNvSpPr>
            <a:spLocks noGrp="1"/>
          </p:cNvSpPr>
          <p:nvPr>
            <p:ph type="title"/>
          </p:nvPr>
        </p:nvSpPr>
        <p:spPr/>
        <p:txBody>
          <a:bodyPr/>
          <a:lstStyle/>
          <a:p>
            <a:r>
              <a:rPr lang="en-US" dirty="0"/>
              <a:t>Choose “m6a.xlarge” instance type, then "Next: Configure Instance Details".</a:t>
            </a:r>
          </a:p>
        </p:txBody>
      </p:sp>
      <p:cxnSp>
        <p:nvCxnSpPr>
          <p:cNvPr id="5" name="Straight Arrow Connector 4"/>
          <p:cNvCxnSpPr/>
          <p:nvPr/>
        </p:nvCxnSpPr>
        <p:spPr>
          <a:xfrm flipH="1">
            <a:off x="5231904" y="540521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383810" y="2991973"/>
            <a:ext cx="2160240" cy="53115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09F15-39B7-ABD2-007B-80B929FEF186}"/>
              </a:ext>
            </a:extLst>
          </p:cNvPr>
          <p:cNvPicPr>
            <a:picLocks noChangeAspect="1"/>
          </p:cNvPicPr>
          <p:nvPr/>
        </p:nvPicPr>
        <p:blipFill>
          <a:blip r:embed="rId3"/>
          <a:stretch>
            <a:fillRect/>
          </a:stretch>
        </p:blipFill>
        <p:spPr>
          <a:xfrm>
            <a:off x="1679992" y="2648942"/>
            <a:ext cx="9381914" cy="2783814"/>
          </a:xfrm>
          <a:prstGeom prst="rect">
            <a:avLst/>
          </a:prstGeom>
        </p:spPr>
      </p:pic>
      <p:sp>
        <p:nvSpPr>
          <p:cNvPr id="2" name="Title 1"/>
          <p:cNvSpPr>
            <a:spLocks noGrp="1"/>
          </p:cNvSpPr>
          <p:nvPr>
            <p:ph type="title"/>
          </p:nvPr>
        </p:nvSpPr>
        <p:spPr/>
        <p:txBody>
          <a:bodyPr/>
          <a:lstStyle/>
          <a:p>
            <a:r>
              <a:rPr lang="en-US" dirty="0"/>
              <a:t>Choose an existing key pair: ”cshl_2023_student"</a:t>
            </a:r>
          </a:p>
        </p:txBody>
      </p:sp>
      <p:cxnSp>
        <p:nvCxnSpPr>
          <p:cNvPr id="6" name="Straight Arrow Connector 5"/>
          <p:cNvCxnSpPr>
            <a:cxnSpLocks/>
          </p:cNvCxnSpPr>
          <p:nvPr/>
        </p:nvCxnSpPr>
        <p:spPr>
          <a:xfrm>
            <a:off x="1470442" y="498611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50053A88-26CA-DBFB-2B98-EB2FFFA75112}"/>
              </a:ext>
            </a:extLst>
          </p:cNvPr>
          <p:cNvPicPr>
            <a:picLocks noChangeAspect="1"/>
          </p:cNvPicPr>
          <p:nvPr/>
        </p:nvPicPr>
        <p:blipFill>
          <a:blip r:embed="rId3"/>
          <a:stretch>
            <a:fillRect/>
          </a:stretch>
        </p:blipFill>
        <p:spPr>
          <a:xfrm>
            <a:off x="1562101" y="1645028"/>
            <a:ext cx="9854952" cy="4450972"/>
          </a:xfrm>
          <a:prstGeom prst="rect">
            <a:avLst/>
          </a:prstGeom>
        </p:spPr>
      </p:pic>
      <p:sp>
        <p:nvSpPr>
          <p:cNvPr id="2" name="Title 1"/>
          <p:cNvSpPr>
            <a:spLocks noGrp="1"/>
          </p:cNvSpPr>
          <p:nvPr>
            <p:ph type="title"/>
          </p:nvPr>
        </p:nvSpPr>
        <p:spPr/>
        <p:txBody>
          <a:bodyPr/>
          <a:lstStyle/>
          <a:p>
            <a:r>
              <a:rPr lang="en-US" sz="2400" dirty="0"/>
              <a:t>Select an Existing Security Group, choose "SSH/HTTP/</a:t>
            </a:r>
            <a:r>
              <a:rPr lang="en-US" sz="2400" dirty="0" err="1"/>
              <a:t>Jupyter</a:t>
            </a:r>
            <a:r>
              <a:rPr lang="en-US" sz="2400" dirty="0"/>
              <a:t>". Then hit "Review and Launch". </a:t>
            </a:r>
          </a:p>
        </p:txBody>
      </p:sp>
      <p:cxnSp>
        <p:nvCxnSpPr>
          <p:cNvPr id="5" name="Straight Arrow Connector 4"/>
          <p:cNvCxnSpPr/>
          <p:nvPr/>
        </p:nvCxnSpPr>
        <p:spPr>
          <a:xfrm flipH="1">
            <a:off x="6273552" y="4488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4648994" y="54772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224242" y="4115482"/>
            <a:ext cx="1584176" cy="52014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242B66-B9C4-825E-BC1C-7FF035433F0A}"/>
              </a:ext>
            </a:extLst>
          </p:cNvPr>
          <p:cNvPicPr>
            <a:picLocks noChangeAspect="1"/>
          </p:cNvPicPr>
          <p:nvPr/>
        </p:nvPicPr>
        <p:blipFill>
          <a:blip r:embed="rId3"/>
          <a:stretch>
            <a:fillRect/>
          </a:stretch>
        </p:blipFill>
        <p:spPr>
          <a:xfrm>
            <a:off x="2330450" y="1421173"/>
            <a:ext cx="8037810" cy="4879615"/>
          </a:xfrm>
          <a:prstGeom prst="rect">
            <a:avLst/>
          </a:prstGeom>
        </p:spPr>
      </p:pic>
      <p:sp>
        <p:nvSpPr>
          <p:cNvPr id="2" name="Title 1"/>
          <p:cNvSpPr>
            <a:spLocks noGrp="1"/>
          </p:cNvSpPr>
          <p:nvPr>
            <p:ph type="title"/>
          </p:nvPr>
        </p:nvSpPr>
        <p:spPr/>
        <p:txBody>
          <a:bodyPr/>
          <a:lstStyle/>
          <a:p>
            <a:r>
              <a:rPr lang="en-US" sz="2400" dirty="0"/>
              <a:t>You should see 1 60 GiB root volume and 1 500 GiB EBS volume as the two storage volumes.</a:t>
            </a:r>
          </a:p>
        </p:txBody>
      </p:sp>
      <p:sp>
        <p:nvSpPr>
          <p:cNvPr id="5" name="Rectangle 4"/>
          <p:cNvSpPr/>
          <p:nvPr/>
        </p:nvSpPr>
        <p:spPr>
          <a:xfrm>
            <a:off x="2463800" y="2272680"/>
            <a:ext cx="7804150"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3839539-F1B0-D95E-DCEF-A9B81C19795B}"/>
              </a:ext>
            </a:extLst>
          </p:cNvPr>
          <p:cNvPicPr>
            <a:picLocks noChangeAspect="1"/>
          </p:cNvPicPr>
          <p:nvPr/>
        </p:nvPicPr>
        <p:blipFill rotWithShape="1">
          <a:blip r:embed="rId2"/>
          <a:srcRect t="1200"/>
          <a:stretch/>
        </p:blipFill>
        <p:spPr>
          <a:xfrm>
            <a:off x="3192128" y="1566254"/>
            <a:ext cx="5375696" cy="4758668"/>
          </a:xfrm>
          <a:prstGeom prst="rect">
            <a:avLst/>
          </a:prstGeo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16181" y="48599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2721107-C00D-0D93-8E30-85E0116896EF}"/>
              </a:ext>
            </a:extLst>
          </p:cNvPr>
          <p:cNvPicPr>
            <a:picLocks noChangeAspect="1"/>
          </p:cNvPicPr>
          <p:nvPr/>
        </p:nvPicPr>
        <p:blipFill rotWithShape="1">
          <a:blip r:embed="rId2"/>
          <a:srcRect l="66727" t="1200" b="26162"/>
          <a:stretch/>
        </p:blipFill>
        <p:spPr>
          <a:xfrm>
            <a:off x="4807611" y="1125503"/>
            <a:ext cx="2664296" cy="5211356"/>
          </a:xfrm>
          <a:prstGeom prst="rect">
            <a:avLst/>
          </a:prstGeom>
        </p:spPr>
      </p:pic>
      <p:sp>
        <p:nvSpPr>
          <p:cNvPr id="2" name="Title 1"/>
          <p:cNvSpPr>
            <a:spLocks noGrp="1"/>
          </p:cNvSpPr>
          <p:nvPr>
            <p:ph type="title"/>
          </p:nvPr>
        </p:nvSpPr>
        <p:spPr/>
        <p:txBody>
          <a:bodyPr/>
          <a:lstStyle/>
          <a:p>
            <a:r>
              <a:rPr lang="en-US" dirty="0"/>
              <a:t>Review the details of your instance and hit Launch</a:t>
            </a:r>
          </a:p>
        </p:txBody>
      </p:sp>
      <p:sp>
        <p:nvSpPr>
          <p:cNvPr id="7" name="Rectangle 6"/>
          <p:cNvSpPr/>
          <p:nvPr/>
        </p:nvSpPr>
        <p:spPr>
          <a:xfrm>
            <a:off x="6068490" y="567031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89840" y="2138766"/>
            <a:ext cx="2664296" cy="184429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FBF0-5697-00A7-B94A-6D943368940B}"/>
              </a:ext>
            </a:extLst>
          </p:cNvPr>
          <p:cNvSpPr>
            <a:spLocks noGrp="1"/>
          </p:cNvSpPr>
          <p:nvPr>
            <p:ph type="title"/>
          </p:nvPr>
        </p:nvSpPr>
        <p:spPr>
          <a:xfrm>
            <a:off x="831850" y="1709739"/>
            <a:ext cx="10515600" cy="1947862"/>
          </a:xfrm>
        </p:spPr>
        <p:txBody>
          <a:bodyPr/>
          <a:lstStyle/>
          <a:p>
            <a:r>
              <a:rPr lang="en-US" dirty="0"/>
              <a:t>Congratulations, you just fire your own instance!! </a:t>
            </a:r>
          </a:p>
        </p:txBody>
      </p:sp>
      <p:sp>
        <p:nvSpPr>
          <p:cNvPr id="4" name="TextBox 3">
            <a:extLst>
              <a:ext uri="{FF2B5EF4-FFF2-40B4-BE49-F238E27FC236}">
                <a16:creationId xmlns:a16="http://schemas.microsoft.com/office/drawing/2014/main" id="{506678B3-08FF-7891-B40D-EFB259E4CE6D}"/>
              </a:ext>
            </a:extLst>
          </p:cNvPr>
          <p:cNvSpPr txBox="1"/>
          <p:nvPr/>
        </p:nvSpPr>
        <p:spPr>
          <a:xfrm>
            <a:off x="6096000" y="4128655"/>
            <a:ext cx="4461164" cy="769441"/>
          </a:xfrm>
          <a:prstGeom prst="rect">
            <a:avLst/>
          </a:prstGeom>
          <a:noFill/>
        </p:spPr>
        <p:txBody>
          <a:bodyPr wrap="square" rtlCol="0">
            <a:spAutoFit/>
          </a:bodyPr>
          <a:lstStyle/>
          <a:p>
            <a:r>
              <a:rPr lang="en-US" sz="4400" dirty="0"/>
              <a:t>Let’s log into it </a:t>
            </a:r>
          </a:p>
        </p:txBody>
      </p:sp>
    </p:spTree>
    <p:extLst>
      <p:ext uri="{BB962C8B-B14F-4D97-AF65-F5344CB8AC3E}">
        <p14:creationId xmlns:p14="http://schemas.microsoft.com/office/powerpoint/2010/main" val="1855330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02D4-23E7-AC6C-0D4C-B7BD7383B31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D924C016-5325-B878-E94D-C5C0F6000D63}"/>
              </a:ext>
            </a:extLst>
          </p:cNvPr>
          <p:cNvSpPr>
            <a:spLocks noGrp="1"/>
          </p:cNvSpPr>
          <p:nvPr>
            <p:ph idx="1"/>
          </p:nvPr>
        </p:nvSpPr>
        <p:spPr/>
        <p:txBody>
          <a:bodyPr/>
          <a:lstStyle/>
          <a:p>
            <a:r>
              <a:rPr lang="en-US" dirty="0"/>
              <a:t>Launch instance : Done !</a:t>
            </a:r>
          </a:p>
          <a:p>
            <a:r>
              <a:rPr lang="en-US" dirty="0"/>
              <a:t>Step 0: Download key file (.</a:t>
            </a:r>
            <a:r>
              <a:rPr lang="en-US" dirty="0" err="1"/>
              <a:t>pem</a:t>
            </a:r>
            <a:r>
              <a:rPr lang="en-US" dirty="0"/>
              <a:t> file for Mac, .</a:t>
            </a:r>
            <a:r>
              <a:rPr lang="en-US" dirty="0" err="1"/>
              <a:t>ppk</a:t>
            </a:r>
            <a:r>
              <a:rPr lang="en-US" dirty="0"/>
              <a:t> file for Windows)</a:t>
            </a:r>
          </a:p>
          <a:p>
            <a:pPr marL="0" indent="0">
              <a:buNone/>
            </a:pPr>
            <a:r>
              <a:rPr lang="en-US" dirty="0"/>
              <a:t>&amp; Change permission of downloaded key </a:t>
            </a:r>
          </a:p>
          <a:p>
            <a:pPr marL="0" indent="0">
              <a:buNone/>
            </a:pPr>
            <a:endParaRPr lang="en-US" dirty="0"/>
          </a:p>
          <a:p>
            <a:r>
              <a:rPr lang="en-US" dirty="0"/>
              <a:t>Step 1: Log into your instance : </a:t>
            </a:r>
          </a:p>
          <a:p>
            <a:pPr marL="0" indent="0">
              <a:buNone/>
            </a:pPr>
            <a:r>
              <a:rPr lang="en-US" dirty="0"/>
              <a:t>	</a:t>
            </a:r>
            <a:r>
              <a:rPr lang="en-US" dirty="0" err="1"/>
              <a:t>ssh</a:t>
            </a:r>
            <a:r>
              <a:rPr lang="en-US" dirty="0"/>
              <a:t> -</a:t>
            </a:r>
            <a:r>
              <a:rPr lang="en-US" dirty="0" err="1"/>
              <a:t>i</a:t>
            </a:r>
            <a:r>
              <a:rPr lang="en-US" dirty="0"/>
              <a:t> [student-key].</a:t>
            </a:r>
            <a:r>
              <a:rPr lang="en-US" dirty="0" err="1"/>
              <a:t>pem</a:t>
            </a:r>
            <a:r>
              <a:rPr lang="en-US" dirty="0"/>
              <a:t> ubuntu@[</a:t>
            </a:r>
            <a:r>
              <a:rPr lang="en-US" dirty="0" err="1"/>
              <a:t>public.ip.address</a:t>
            </a:r>
            <a:r>
              <a:rPr lang="en-US" dirty="0"/>
              <a:t>]</a:t>
            </a:r>
          </a:p>
          <a:p>
            <a:r>
              <a:rPr lang="en-US" dirty="0"/>
              <a:t>When done for the day, ‘stop’ instance (don’t ‘terminate’). Next morning, ‘start’ instance again (don’t launch new instance). </a:t>
            </a:r>
          </a:p>
        </p:txBody>
      </p:sp>
    </p:spTree>
    <p:extLst>
      <p:ext uri="{BB962C8B-B14F-4D97-AF65-F5344CB8AC3E}">
        <p14:creationId xmlns:p14="http://schemas.microsoft.com/office/powerpoint/2010/main" val="2713814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DC21-CA36-3586-25DB-293BB4D8B885}"/>
              </a:ext>
            </a:extLst>
          </p:cNvPr>
          <p:cNvSpPr>
            <a:spLocks noGrp="1"/>
          </p:cNvSpPr>
          <p:nvPr>
            <p:ph type="title"/>
          </p:nvPr>
        </p:nvSpPr>
        <p:spPr/>
        <p:txBody>
          <a:bodyPr/>
          <a:lstStyle/>
          <a:p>
            <a:r>
              <a:rPr lang="en-US" dirty="0"/>
              <a:t>Logging into your instance</a:t>
            </a:r>
          </a:p>
        </p:txBody>
      </p:sp>
      <p:sp>
        <p:nvSpPr>
          <p:cNvPr id="3" name="Content Placeholder 2">
            <a:extLst>
              <a:ext uri="{FF2B5EF4-FFF2-40B4-BE49-F238E27FC236}">
                <a16:creationId xmlns:a16="http://schemas.microsoft.com/office/drawing/2014/main" id="{E1C688F3-B084-700F-0254-255D0612C755}"/>
              </a:ext>
            </a:extLst>
          </p:cNvPr>
          <p:cNvSpPr>
            <a:spLocks noGrp="1"/>
          </p:cNvSpPr>
          <p:nvPr>
            <p:ph idx="1"/>
          </p:nvPr>
        </p:nvSpPr>
        <p:spPr>
          <a:xfrm>
            <a:off x="838200" y="1825625"/>
            <a:ext cx="4563140" cy="4351338"/>
          </a:xfrm>
        </p:spPr>
        <p:txBody>
          <a:bodyPr/>
          <a:lstStyle/>
          <a:p>
            <a:pPr marL="0" indent="0">
              <a:buNone/>
            </a:pPr>
            <a:r>
              <a:rPr lang="en-US" dirty="0"/>
              <a:t>Mac</a:t>
            </a:r>
          </a:p>
          <a:p>
            <a:r>
              <a:rPr lang="en-US" dirty="0"/>
              <a:t>Terminal</a:t>
            </a:r>
          </a:p>
        </p:txBody>
      </p:sp>
      <p:sp>
        <p:nvSpPr>
          <p:cNvPr id="4" name="Content Placeholder 2">
            <a:extLst>
              <a:ext uri="{FF2B5EF4-FFF2-40B4-BE49-F238E27FC236}">
                <a16:creationId xmlns:a16="http://schemas.microsoft.com/office/drawing/2014/main" id="{6AAB53C8-03AE-204D-66C4-8A81160F6607}"/>
              </a:ext>
            </a:extLst>
          </p:cNvPr>
          <p:cNvSpPr txBox="1">
            <a:spLocks/>
          </p:cNvSpPr>
          <p:nvPr/>
        </p:nvSpPr>
        <p:spPr>
          <a:xfrm>
            <a:off x="6790662" y="1825625"/>
            <a:ext cx="45631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Window</a:t>
            </a:r>
          </a:p>
          <a:p>
            <a:r>
              <a:rPr lang="en-US" dirty="0"/>
              <a:t>PowerShell (preferred, similar to Terminal)</a:t>
            </a:r>
          </a:p>
          <a:p>
            <a:r>
              <a:rPr lang="en-US" dirty="0" err="1"/>
              <a:t>PuTTy</a:t>
            </a:r>
            <a:r>
              <a:rPr lang="en-US" dirty="0"/>
              <a:t> (more complicated)</a:t>
            </a:r>
          </a:p>
          <a:p>
            <a:endParaRPr lang="en-US" dirty="0"/>
          </a:p>
        </p:txBody>
      </p:sp>
    </p:spTree>
    <p:extLst>
      <p:ext uri="{BB962C8B-B14F-4D97-AF65-F5344CB8AC3E}">
        <p14:creationId xmlns:p14="http://schemas.microsoft.com/office/powerpoint/2010/main" val="3295231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2535952" cy="1077218"/>
          </a:xfrm>
          <a:prstGeom prst="rect">
            <a:avLst/>
          </a:prstGeom>
          <a:noFill/>
        </p:spPr>
        <p:txBody>
          <a:bodyPr wrap="square" rtlCol="0">
            <a:spAutoFit/>
          </a:bodyPr>
          <a:lstStyle/>
          <a:p>
            <a:r>
              <a:rPr lang="en-US" sz="3200" dirty="0" err="1">
                <a:highlight>
                  <a:srgbClr val="FFFF00"/>
                </a:highlight>
              </a:rPr>
              <a:t>mkdir</a:t>
            </a:r>
            <a:r>
              <a:rPr lang="en-US" sz="3200" dirty="0">
                <a:highlight>
                  <a:srgbClr val="FFFF00"/>
                </a:highlight>
              </a:rPr>
              <a:t> </a:t>
            </a:r>
            <a:r>
              <a:rPr lang="en-US" sz="3200" dirty="0" err="1">
                <a:highlight>
                  <a:srgbClr val="FFFF00"/>
                </a:highlight>
              </a:rPr>
              <a:t>cshl</a:t>
            </a:r>
            <a:endParaRPr lang="en-US" sz="3200" dirty="0">
              <a:highlight>
                <a:srgbClr val="FFFF00"/>
              </a:highlight>
            </a:endParaRPr>
          </a:p>
          <a:p>
            <a:r>
              <a:rPr lang="en-US" sz="3200" dirty="0">
                <a:highlight>
                  <a:srgbClr val="FFFF00"/>
                </a:highlight>
              </a:rPr>
              <a:t>cd </a:t>
            </a:r>
            <a:r>
              <a:rPr lang="en-US" sz="3200" dirty="0" err="1">
                <a:highlight>
                  <a:srgbClr val="FFFF00"/>
                </a:highlight>
              </a:rPr>
              <a:t>cshl</a:t>
            </a:r>
            <a:endParaRPr lang="en-US" sz="3200" dirty="0">
              <a:highlight>
                <a:srgbClr val="FFFF00"/>
              </a:highlight>
            </a:endParaRPr>
          </a:p>
        </p:txBody>
      </p:sp>
    </p:spTree>
    <p:extLst>
      <p:ext uri="{BB962C8B-B14F-4D97-AF65-F5344CB8AC3E}">
        <p14:creationId xmlns:p14="http://schemas.microsoft.com/office/powerpoint/2010/main" val="958842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normAutofit/>
          </a:bodyPr>
          <a:lstStyle/>
          <a:p>
            <a:r>
              <a:rPr lang="en-US" dirty="0"/>
              <a:t>NOTE for Mac users.  You will need to use a “.</a:t>
            </a:r>
            <a:r>
              <a:rPr lang="en-US" dirty="0" err="1"/>
              <a:t>pem</a:t>
            </a:r>
            <a:r>
              <a:rPr lang="en-US" dirty="0"/>
              <a:t>” file</a:t>
            </a:r>
          </a:p>
          <a:p>
            <a:r>
              <a:rPr lang="en-US" dirty="0"/>
              <a:t>NOTE for Windows Users.  </a:t>
            </a:r>
          </a:p>
          <a:p>
            <a:pPr lvl="1"/>
            <a:r>
              <a:rPr lang="en-US" dirty="0"/>
              <a:t>You can use the same ‘.</a:t>
            </a:r>
            <a:r>
              <a:rPr lang="en-US" dirty="0" err="1"/>
              <a:t>pem</a:t>
            </a:r>
            <a:r>
              <a:rPr lang="en-US" dirty="0"/>
              <a:t>’ file if use PowerShell</a:t>
            </a:r>
          </a:p>
          <a:p>
            <a:pPr lvl="1"/>
            <a:r>
              <a:rPr lang="en-US" dirty="0"/>
              <a:t>You will need to use a ‘.</a:t>
            </a:r>
            <a:r>
              <a:rPr lang="en-US" dirty="0" err="1"/>
              <a:t>ppk</a:t>
            </a:r>
            <a:r>
              <a:rPr lang="en-US" dirty="0"/>
              <a:t>’ file instead. This can be created from the “.</a:t>
            </a:r>
            <a:r>
              <a:rPr lang="en-US" dirty="0" err="1"/>
              <a:t>pem</a:t>
            </a:r>
            <a:r>
              <a:rPr lang="en-US" dirty="0"/>
              <a:t>” file:</a:t>
            </a:r>
          </a:p>
          <a:p>
            <a:pPr marL="457200" lvl="1" indent="0">
              <a:buNone/>
            </a:pPr>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7278659" cy="369332"/>
          </a:xfrm>
          <a:prstGeom prst="rect">
            <a:avLst/>
          </a:prstGeom>
          <a:noFill/>
        </p:spPr>
        <p:txBody>
          <a:bodyPr wrap="none" rtlCol="0">
            <a:spAutoFit/>
          </a:bodyPr>
          <a:lstStyle/>
          <a:p>
            <a:r>
              <a:rPr lang="en-US" b="1" dirty="0">
                <a:highlight>
                  <a:srgbClr val="FFFF00"/>
                </a:highlight>
              </a:rPr>
              <a:t>Save the </a:t>
            </a:r>
            <a:r>
              <a:rPr lang="en-US" b="1" dirty="0" err="1">
                <a:highlight>
                  <a:srgbClr val="FFFF00"/>
                </a:highlight>
              </a:rPr>
              <a:t>pem</a:t>
            </a:r>
            <a:r>
              <a:rPr lang="en-US" b="1" dirty="0">
                <a:highlight>
                  <a:srgbClr val="FFFF00"/>
                </a:highlight>
              </a:rPr>
              <a:t>/</a:t>
            </a:r>
            <a:r>
              <a:rPr lang="en-US" b="1" dirty="0" err="1">
                <a:highlight>
                  <a:srgbClr val="FFFF00"/>
                </a:highlight>
              </a:rPr>
              <a:t>ppk</a:t>
            </a:r>
            <a:r>
              <a:rPr lang="en-US" b="1" dirty="0">
                <a:highlight>
                  <a:srgbClr val="FFFF00"/>
                </a:highlight>
              </a:rPr>
              <a:t> file you received via email/slack to your new </a:t>
            </a:r>
            <a:r>
              <a:rPr lang="en-US" b="1" dirty="0" err="1">
                <a:highlight>
                  <a:srgbClr val="FFFF00"/>
                </a:highlight>
              </a:rPr>
              <a:t>cshl</a:t>
            </a:r>
            <a:r>
              <a:rPr lang="en-US" b="1" dirty="0">
                <a:highlight>
                  <a:srgbClr val="FFFF00"/>
                </a:highlight>
              </a:rPr>
              <a:t> folder</a:t>
            </a:r>
          </a:p>
        </p:txBody>
      </p:sp>
    </p:spTree>
    <p:extLst>
      <p:ext uri="{BB962C8B-B14F-4D97-AF65-F5344CB8AC3E}">
        <p14:creationId xmlns:p14="http://schemas.microsoft.com/office/powerpoint/2010/main" val="2142937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024333" cy="923330"/>
          </a:xfrm>
          <a:prstGeom prst="rect">
            <a:avLst/>
          </a:prstGeom>
          <a:noFill/>
        </p:spPr>
        <p:txBody>
          <a:bodyPr wrap="square" rtlCol="0">
            <a:spAutoFit/>
          </a:bodyPr>
          <a:lstStyle/>
          <a:p>
            <a:r>
              <a:rPr lang="en-US" dirty="0"/>
              <a:t>cat cshl_2021_student.pem</a:t>
            </a:r>
          </a:p>
          <a:p>
            <a:r>
              <a:rPr lang="en-US" dirty="0"/>
              <a:t>less cshl_2021_student.pem</a:t>
            </a:r>
          </a:p>
          <a:p>
            <a:endParaRPr lang="en-US" dirty="0"/>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normAutofit lnSpcReduction="10000"/>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cshl_2023_student.pem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normAutofit fontScale="90000"/>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highlight>
                  <a:srgbClr val="FFFF00"/>
                </a:highlight>
              </a:rPr>
              <a:t>cd ~/</a:t>
            </a:r>
            <a:r>
              <a:rPr lang="en-CA" dirty="0" err="1">
                <a:highlight>
                  <a:srgbClr val="FFFF00"/>
                </a:highlight>
              </a:rPr>
              <a:t>cshl</a:t>
            </a:r>
            <a:endParaRPr lang="en-CA" dirty="0">
              <a:highlight>
                <a:srgbClr val="FFFF00"/>
              </a:highlight>
            </a:endParaRPr>
          </a:p>
          <a:p>
            <a:pPr>
              <a:buClrTx/>
              <a:buFontTx/>
              <a:buNone/>
              <a:defRPr/>
            </a:pPr>
            <a:r>
              <a:rPr lang="en-CA" dirty="0" err="1">
                <a:highlight>
                  <a:srgbClr val="FFFF00"/>
                </a:highlight>
              </a:rPr>
              <a:t>chmod</a:t>
            </a:r>
            <a:r>
              <a:rPr lang="en-CA" dirty="0">
                <a:highlight>
                  <a:srgbClr val="FFFF00"/>
                </a:highlight>
              </a:rPr>
              <a:t> 400 cshl_2023_student.pem</a:t>
            </a:r>
          </a:p>
          <a:p>
            <a:pPr>
              <a:buClrTx/>
              <a:buFontTx/>
              <a:buNone/>
              <a:defRPr/>
            </a:pPr>
            <a:r>
              <a:rPr lang="en-CA" dirty="0" err="1">
                <a:highlight>
                  <a:srgbClr val="FFFF00"/>
                </a:highlight>
              </a:rPr>
              <a:t>ssh</a:t>
            </a:r>
            <a:r>
              <a:rPr lang="en-CA" dirty="0">
                <a:highlight>
                  <a:srgbClr val="FFFF00"/>
                </a:highlight>
              </a:rPr>
              <a:t> -</a:t>
            </a:r>
            <a:r>
              <a:rPr lang="en-CA" dirty="0" err="1">
                <a:highlight>
                  <a:srgbClr val="FFFF00"/>
                </a:highlight>
              </a:rPr>
              <a:t>i</a:t>
            </a:r>
            <a:r>
              <a:rPr lang="en-CA" dirty="0">
                <a:highlight>
                  <a:srgbClr val="FFFF00"/>
                </a:highlight>
              </a:rPr>
              <a:t> cshl_2023_student.pem ubuntu@[YOUR PUBLIC IP]</a:t>
            </a:r>
          </a:p>
        </p:txBody>
      </p:sp>
      <p:pic>
        <p:nvPicPr>
          <p:cNvPr id="2" name="Picture 2" descr="How Does the Internet Work?">
            <a:extLst>
              <a:ext uri="{FF2B5EF4-FFF2-40B4-BE49-F238E27FC236}">
                <a16:creationId xmlns:a16="http://schemas.microsoft.com/office/drawing/2014/main" id="{9BDB62CC-1D5E-0CC5-D941-18A7666EA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039" y="1028381"/>
            <a:ext cx="5511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1EA82E86-F474-872E-8925-CB5F8187EAF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52446"/>
          <a:stretch/>
        </p:blipFill>
        <p:spPr>
          <a:xfrm>
            <a:off x="1040609" y="4077936"/>
            <a:ext cx="10110781" cy="2246664"/>
          </a:xfrm>
        </p:spPr>
      </p:pic>
      <p:cxnSp>
        <p:nvCxnSpPr>
          <p:cNvPr id="4" name="Straight Arrow Connector 3">
            <a:extLst>
              <a:ext uri="{FF2B5EF4-FFF2-40B4-BE49-F238E27FC236}">
                <a16:creationId xmlns:a16="http://schemas.microsoft.com/office/drawing/2014/main" id="{F7E7C7CA-5424-F67D-71EB-D6E377D05783}"/>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7446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normAutofit fontScale="90000"/>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a:extLst>
              <a:ext uri="{FF2B5EF4-FFF2-40B4-BE49-F238E27FC236}">
                <a16:creationId xmlns:a16="http://schemas.microsoft.com/office/drawing/2014/main" id="{394B6F3D-DD1D-F7A6-A577-19F6183195F2}"/>
              </a:ext>
            </a:extLst>
          </p:cNvPr>
          <p:cNvPicPr>
            <a:picLocks noChangeAspect="1"/>
          </p:cNvPicPr>
          <p:nvPr/>
        </p:nvPicPr>
        <p:blipFill>
          <a:blip r:embed="rId2"/>
          <a:stretch>
            <a:fillRect/>
          </a:stretch>
        </p:blipFill>
        <p:spPr>
          <a:xfrm>
            <a:off x="2997499" y="1650630"/>
            <a:ext cx="5795800" cy="3249161"/>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1186278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1481483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08235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normAutofit lnSpcReduction="10000"/>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3238349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F488D-BC53-E834-61D3-44A50A5BAB77}"/>
              </a:ext>
            </a:extLst>
          </p:cNvPr>
          <p:cNvSpPr>
            <a:spLocks noGrp="1"/>
          </p:cNvSpPr>
          <p:nvPr>
            <p:ph type="title"/>
          </p:nvPr>
        </p:nvSpPr>
        <p:spPr/>
        <p:txBody>
          <a:bodyPr/>
          <a:lstStyle/>
          <a:p>
            <a:endParaRPr lang="en-US"/>
          </a:p>
        </p:txBody>
      </p:sp>
      <p:pic>
        <p:nvPicPr>
          <p:cNvPr id="1026" name="Picture 2" descr="How Does the Internet Work?">
            <a:extLst>
              <a:ext uri="{FF2B5EF4-FFF2-40B4-BE49-F238E27FC236}">
                <a16:creationId xmlns:a16="http://schemas.microsoft.com/office/drawing/2014/main" id="{99DAD65D-D240-B8F5-C071-7D36ACD20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100" y="2743200"/>
            <a:ext cx="55118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310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02D4-23E7-AC6C-0D4C-B7BD7383B31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D924C016-5325-B878-E94D-C5C0F6000D63}"/>
              </a:ext>
            </a:extLst>
          </p:cNvPr>
          <p:cNvSpPr>
            <a:spLocks noGrp="1"/>
          </p:cNvSpPr>
          <p:nvPr>
            <p:ph idx="1"/>
          </p:nvPr>
        </p:nvSpPr>
        <p:spPr/>
        <p:txBody>
          <a:bodyPr/>
          <a:lstStyle/>
          <a:p>
            <a:r>
              <a:rPr lang="en-US" dirty="0"/>
              <a:t>Launch instance</a:t>
            </a:r>
          </a:p>
          <a:p>
            <a:r>
              <a:rPr lang="en-US" dirty="0"/>
              <a:t>Download key file (.</a:t>
            </a:r>
            <a:r>
              <a:rPr lang="en-US" dirty="0" err="1"/>
              <a:t>pem</a:t>
            </a:r>
            <a:r>
              <a:rPr lang="en-US" dirty="0"/>
              <a:t> file for Mac, .</a:t>
            </a:r>
            <a:r>
              <a:rPr lang="en-US" dirty="0" err="1"/>
              <a:t>ppk</a:t>
            </a:r>
            <a:r>
              <a:rPr lang="en-US" dirty="0"/>
              <a:t> file for Windows)</a:t>
            </a:r>
          </a:p>
          <a:p>
            <a:pPr marL="0" indent="0">
              <a:buNone/>
            </a:pPr>
            <a:r>
              <a:rPr lang="en-US" dirty="0"/>
              <a:t>&amp; Change permission of downloaded key </a:t>
            </a:r>
          </a:p>
          <a:p>
            <a:pPr marL="0" indent="0">
              <a:buNone/>
            </a:pPr>
            <a:endParaRPr lang="en-US" dirty="0"/>
          </a:p>
          <a:p>
            <a:r>
              <a:rPr lang="en-US" dirty="0"/>
              <a:t>Log into your instance : </a:t>
            </a:r>
          </a:p>
          <a:p>
            <a:pPr marL="0" indent="0">
              <a:buNone/>
            </a:pPr>
            <a:r>
              <a:rPr lang="en-US" dirty="0"/>
              <a:t>	</a:t>
            </a:r>
            <a:r>
              <a:rPr lang="en-US" dirty="0" err="1"/>
              <a:t>ssh</a:t>
            </a:r>
            <a:r>
              <a:rPr lang="en-US" dirty="0"/>
              <a:t> -</a:t>
            </a:r>
            <a:r>
              <a:rPr lang="en-US" dirty="0" err="1"/>
              <a:t>i</a:t>
            </a:r>
            <a:r>
              <a:rPr lang="en-US" dirty="0"/>
              <a:t> [student-key].</a:t>
            </a:r>
            <a:r>
              <a:rPr lang="en-US" dirty="0" err="1"/>
              <a:t>pem</a:t>
            </a:r>
            <a:r>
              <a:rPr lang="en-US" dirty="0"/>
              <a:t> ubuntu@[</a:t>
            </a:r>
            <a:r>
              <a:rPr lang="en-US" dirty="0" err="1"/>
              <a:t>public.ip.address</a:t>
            </a:r>
            <a:r>
              <a:rPr lang="en-US" dirty="0"/>
              <a:t>]</a:t>
            </a:r>
          </a:p>
          <a:p>
            <a:r>
              <a:rPr lang="en-US" dirty="0"/>
              <a:t>When done for the day, ‘stop’ instance (don’t ‘terminate’). Next morning, ‘start’ instance again (don’t launch new instance). </a:t>
            </a:r>
          </a:p>
        </p:txBody>
      </p:sp>
    </p:spTree>
    <p:extLst>
      <p:ext uri="{BB962C8B-B14F-4D97-AF65-F5344CB8AC3E}">
        <p14:creationId xmlns:p14="http://schemas.microsoft.com/office/powerpoint/2010/main" val="1733765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7852-A63F-4C94-DD3A-21A833727BD5}"/>
              </a:ext>
            </a:extLst>
          </p:cNvPr>
          <p:cNvSpPr>
            <a:spLocks noGrp="1"/>
          </p:cNvSpPr>
          <p:nvPr>
            <p:ph type="title"/>
          </p:nvPr>
        </p:nvSpPr>
        <p:spPr/>
        <p:txBody>
          <a:bodyPr/>
          <a:lstStyle/>
          <a:p>
            <a:r>
              <a:rPr lang="en-US" dirty="0"/>
              <a:t>Explain to me like </a:t>
            </a:r>
            <a:r>
              <a:rPr lang="en-US" dirty="0" err="1"/>
              <a:t>im</a:t>
            </a:r>
            <a:r>
              <a:rPr lang="en-US" dirty="0"/>
              <a:t> 4 </a:t>
            </a:r>
            <a:r>
              <a:rPr lang="en-US" dirty="0" err="1"/>
              <a:t>yo</a:t>
            </a:r>
            <a:endParaRPr lang="en-US" dirty="0"/>
          </a:p>
        </p:txBody>
      </p:sp>
      <p:sp>
        <p:nvSpPr>
          <p:cNvPr id="3" name="Content Placeholder 2">
            <a:extLst>
              <a:ext uri="{FF2B5EF4-FFF2-40B4-BE49-F238E27FC236}">
                <a16:creationId xmlns:a16="http://schemas.microsoft.com/office/drawing/2014/main" id="{727AEA9E-A45C-8E98-C6A4-24105681EE9E}"/>
              </a:ext>
            </a:extLst>
          </p:cNvPr>
          <p:cNvSpPr>
            <a:spLocks noGrp="1"/>
          </p:cNvSpPr>
          <p:nvPr>
            <p:ph idx="1"/>
          </p:nvPr>
        </p:nvSpPr>
        <p:spPr/>
        <p:txBody>
          <a:bodyPr>
            <a:normAutofit fontScale="62500" lnSpcReduction="20000"/>
          </a:bodyPr>
          <a:lstStyle/>
          <a:p>
            <a:r>
              <a:rPr lang="en-US" dirty="0"/>
              <a:t>AWS = Amazon Web Service</a:t>
            </a:r>
          </a:p>
          <a:p>
            <a:r>
              <a:rPr lang="en-US" dirty="0"/>
              <a:t>EC2 : ECC = Elastic Compute Cloud -&gt; where I rent computers </a:t>
            </a:r>
          </a:p>
          <a:p>
            <a:r>
              <a:rPr lang="en-US" dirty="0"/>
              <a:t>Instance: a virtual server in EC2</a:t>
            </a:r>
          </a:p>
          <a:p>
            <a:r>
              <a:rPr lang="en-US" dirty="0"/>
              <a:t>Server: In computing, a server is a piece of computer hardware or software (computer program) that provides functionality for other programs or devices, called "clients". </a:t>
            </a:r>
          </a:p>
          <a:p>
            <a:r>
              <a:rPr lang="en-US" dirty="0"/>
              <a:t>EBS: Elastic Block Storage -&gt; I rent block storage that can be attached to my instance (the computer I rented)</a:t>
            </a:r>
          </a:p>
          <a:p>
            <a:pPr marL="0" indent="0">
              <a:buNone/>
            </a:pPr>
            <a:r>
              <a:rPr lang="en-US" dirty="0"/>
              <a:t>[S3: Simple Storage Service. Cheaper than EBS, allows storage of larger amount, but not attached to the instance.] </a:t>
            </a:r>
          </a:p>
          <a:p>
            <a:r>
              <a:rPr lang="en-US" dirty="0"/>
              <a:t>AMI: Amazon Machine Image</a:t>
            </a:r>
          </a:p>
          <a:p>
            <a:r>
              <a:rPr lang="en-US" dirty="0"/>
              <a:t>IAM: Identity and Access Management</a:t>
            </a:r>
          </a:p>
          <a:p>
            <a:r>
              <a:rPr lang="en-US" dirty="0"/>
              <a:t>Key pair: consisting of a public key and a private key, is a set of security credentials that you use to prove your identity when connecting to an instance. Amazon stores the public key on your instance. You store the private key. </a:t>
            </a:r>
          </a:p>
          <a:p>
            <a:r>
              <a:rPr lang="en-US" dirty="0"/>
              <a:t>IP address: Internet Protocol address, a unique address that identifies a device on the internet or a local network. </a:t>
            </a:r>
          </a:p>
        </p:txBody>
      </p:sp>
    </p:spTree>
    <p:extLst>
      <p:ext uri="{BB962C8B-B14F-4D97-AF65-F5344CB8AC3E}">
        <p14:creationId xmlns:p14="http://schemas.microsoft.com/office/powerpoint/2010/main" val="2634528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DB0A-A24F-8C76-5BFB-4332DD8644F8}"/>
              </a:ext>
            </a:extLst>
          </p:cNvPr>
          <p:cNvSpPr>
            <a:spLocks noGrp="1"/>
          </p:cNvSpPr>
          <p:nvPr>
            <p:ph type="title"/>
          </p:nvPr>
        </p:nvSpPr>
        <p:spPr/>
        <p:txBody>
          <a:bodyPr/>
          <a:lstStyle/>
          <a:p>
            <a:endParaRPr lang="en-US"/>
          </a:p>
        </p:txBody>
      </p:sp>
      <p:pic>
        <p:nvPicPr>
          <p:cNvPr id="5" name="Content Placeholder 4" descr="A diagram of a cloud computing system&#10;&#10;Description automatically generated">
            <a:extLst>
              <a:ext uri="{FF2B5EF4-FFF2-40B4-BE49-F238E27FC236}">
                <a16:creationId xmlns:a16="http://schemas.microsoft.com/office/drawing/2014/main" id="{C572EA13-A659-8548-A0D3-5A8B10C1F197}"/>
              </a:ext>
            </a:extLst>
          </p:cNvPr>
          <p:cNvPicPr>
            <a:picLocks noGrp="1" noChangeAspect="1"/>
          </p:cNvPicPr>
          <p:nvPr>
            <p:ph idx="1"/>
          </p:nvPr>
        </p:nvPicPr>
        <p:blipFill>
          <a:blip r:embed="rId3"/>
          <a:stretch>
            <a:fillRect/>
          </a:stretch>
        </p:blipFill>
        <p:spPr>
          <a:xfrm>
            <a:off x="338784" y="1849698"/>
            <a:ext cx="5168976" cy="4351338"/>
          </a:xfrm>
        </p:spPr>
      </p:pic>
      <p:pic>
        <p:nvPicPr>
          <p:cNvPr id="7" name="Picture 6" descr="A white page with black text&#10;&#10;Description automatically generated">
            <a:extLst>
              <a:ext uri="{FF2B5EF4-FFF2-40B4-BE49-F238E27FC236}">
                <a16:creationId xmlns:a16="http://schemas.microsoft.com/office/drawing/2014/main" id="{5017AED0-E341-E2C1-99CA-820C37EDB6E8}"/>
              </a:ext>
            </a:extLst>
          </p:cNvPr>
          <p:cNvPicPr>
            <a:picLocks noChangeAspect="1"/>
          </p:cNvPicPr>
          <p:nvPr/>
        </p:nvPicPr>
        <p:blipFill>
          <a:blip r:embed="rId4"/>
          <a:stretch>
            <a:fillRect/>
          </a:stretch>
        </p:blipFill>
        <p:spPr>
          <a:xfrm>
            <a:off x="5507760" y="1978702"/>
            <a:ext cx="6345456" cy="4123311"/>
          </a:xfrm>
          <a:prstGeom prst="rect">
            <a:avLst/>
          </a:prstGeom>
        </p:spPr>
      </p:pic>
    </p:spTree>
    <p:extLst>
      <p:ext uri="{BB962C8B-B14F-4D97-AF65-F5344CB8AC3E}">
        <p14:creationId xmlns:p14="http://schemas.microsoft.com/office/powerpoint/2010/main" val="4212154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3"/>
              </a:rPr>
              <a:t>https://aws.amazon.com/</a:t>
            </a:r>
            <a:r>
              <a:rPr lang="en-US" dirty="0"/>
              <a:t> </a:t>
            </a:r>
          </a:p>
          <a:p>
            <a:r>
              <a:rPr lang="en-US" dirty="0"/>
              <a:t>Google cloud</a:t>
            </a:r>
          </a:p>
          <a:p>
            <a:pPr lvl="1"/>
            <a:r>
              <a:rPr lang="en-US" dirty="0">
                <a:hlinkClick r:id="rId4"/>
              </a:rPr>
              <a:t>https://cloud.google.com/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pic>
        <p:nvPicPr>
          <p:cNvPr id="1026" name="Picture 2" descr="How Are You Comparing the Big Three Cloud Providers? - VMware Aria Cost  powered by CloudHealth">
            <a:extLst>
              <a:ext uri="{FF2B5EF4-FFF2-40B4-BE49-F238E27FC236}">
                <a16:creationId xmlns:a16="http://schemas.microsoft.com/office/drawing/2014/main" id="{0E4A6CC8-3DE0-931B-4D5D-0580D9767A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8320" y="1539239"/>
            <a:ext cx="38100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0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4413CE2-2ACA-B1BA-DEA7-5EA61A0D700B}"/>
              </a:ext>
            </a:extLst>
          </p:cNvPr>
          <p:cNvPicPr>
            <a:picLocks noGrp="1" noChangeAspect="1"/>
          </p:cNvPicPr>
          <p:nvPr>
            <p:ph idx="1"/>
          </p:nvPr>
        </p:nvPicPr>
        <p:blipFill>
          <a:blip r:embed="rId3"/>
          <a:stretch>
            <a:fillRect/>
          </a:stretch>
        </p:blipFill>
        <p:spPr>
          <a:xfrm>
            <a:off x="4380945" y="384503"/>
            <a:ext cx="7637875" cy="5856847"/>
          </a:xfrm>
        </p:spPr>
      </p:pic>
      <p:sp>
        <p:nvSpPr>
          <p:cNvPr id="2" name="Title 1">
            <a:extLst>
              <a:ext uri="{FF2B5EF4-FFF2-40B4-BE49-F238E27FC236}">
                <a16:creationId xmlns:a16="http://schemas.microsoft.com/office/drawing/2014/main" id="{35A7EE20-47DD-5E56-B9D4-5EF04701E79A}"/>
              </a:ext>
            </a:extLst>
          </p:cNvPr>
          <p:cNvSpPr>
            <a:spLocks noGrp="1"/>
          </p:cNvSpPr>
          <p:nvPr>
            <p:ph type="title"/>
          </p:nvPr>
        </p:nvSpPr>
        <p:spPr>
          <a:xfrm>
            <a:off x="630380" y="474681"/>
            <a:ext cx="3172693" cy="1645065"/>
          </a:xfrm>
        </p:spPr>
        <p:txBody>
          <a:bodyPr>
            <a:normAutofit fontScale="90000"/>
          </a:bodyPr>
          <a:lstStyle/>
          <a:p>
            <a:r>
              <a:rPr lang="en-US" dirty="0">
                <a:ea typeface="ＭＳ Ｐゴシック" charset="0"/>
              </a:rPr>
              <a:t>Amazon Web Services (AWS)</a:t>
            </a:r>
            <a:endParaRPr lang="en-US" dirty="0"/>
          </a:p>
        </p:txBody>
      </p:sp>
      <p:sp>
        <p:nvSpPr>
          <p:cNvPr id="3" name="Rectangle 2">
            <a:extLst>
              <a:ext uri="{FF2B5EF4-FFF2-40B4-BE49-F238E27FC236}">
                <a16:creationId xmlns:a16="http://schemas.microsoft.com/office/drawing/2014/main" id="{160BFC8E-7984-DE55-3CEF-FB019C7BE6B8}"/>
              </a:ext>
            </a:extLst>
          </p:cNvPr>
          <p:cNvSpPr/>
          <p:nvPr/>
        </p:nvSpPr>
        <p:spPr>
          <a:xfrm>
            <a:off x="5752618" y="1698049"/>
            <a:ext cx="343382" cy="1388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CD3DB84-AE47-1E54-E823-93A1D6B70A73}"/>
              </a:ext>
            </a:extLst>
          </p:cNvPr>
          <p:cNvSpPr/>
          <p:nvPr/>
        </p:nvSpPr>
        <p:spPr>
          <a:xfrm>
            <a:off x="5787034" y="3723496"/>
            <a:ext cx="343382" cy="1388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ow Are You Comparing the Big Three Cloud Providers? - VMware Aria Cost  powered by CloudHealth">
            <a:extLst>
              <a:ext uri="{FF2B5EF4-FFF2-40B4-BE49-F238E27FC236}">
                <a16:creationId xmlns:a16="http://schemas.microsoft.com/office/drawing/2014/main" id="{3B0D66E5-7C8B-E3EA-4D86-F74DF886CE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873" r="49764"/>
          <a:stretch/>
        </p:blipFill>
        <p:spPr bwMode="auto">
          <a:xfrm>
            <a:off x="806919" y="2505695"/>
            <a:ext cx="1913988" cy="1614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92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7019-73E2-08B2-C9CB-59851153AE33}"/>
              </a:ext>
            </a:extLst>
          </p:cNvPr>
          <p:cNvSpPr>
            <a:spLocks noGrp="1"/>
          </p:cNvSpPr>
          <p:nvPr>
            <p:ph type="title"/>
          </p:nvPr>
        </p:nvSpPr>
        <p:spPr/>
        <p:txBody>
          <a:bodyPr/>
          <a:lstStyle/>
          <a:p>
            <a:r>
              <a:rPr lang="en-US" dirty="0"/>
              <a:t>EC2 (ECC)</a:t>
            </a:r>
          </a:p>
        </p:txBody>
      </p:sp>
      <p:sp>
        <p:nvSpPr>
          <p:cNvPr id="4" name="Content Placeholder 2">
            <a:extLst>
              <a:ext uri="{FF2B5EF4-FFF2-40B4-BE49-F238E27FC236}">
                <a16:creationId xmlns:a16="http://schemas.microsoft.com/office/drawing/2014/main" id="{68D729FC-7B06-6145-A6A7-D7963975918F}"/>
              </a:ext>
            </a:extLst>
          </p:cNvPr>
          <p:cNvSpPr>
            <a:spLocks noGrp="1"/>
          </p:cNvSpPr>
          <p:nvPr>
            <p:ph idx="1"/>
          </p:nvPr>
        </p:nvSpPr>
        <p:spPr/>
        <p:txBody>
          <a:bodyPr/>
          <a:lstStyle/>
          <a:p>
            <a:r>
              <a:rPr lang="en-US" dirty="0"/>
              <a:t>Elastic: can increase or decrease capacity dynamically</a:t>
            </a:r>
          </a:p>
          <a:p>
            <a:r>
              <a:rPr lang="en-US" dirty="0"/>
              <a:t>Cloud: internet, or intranet</a:t>
            </a:r>
          </a:p>
          <a:p>
            <a:r>
              <a:rPr lang="en-US" dirty="0"/>
              <a:t>Compute: program</a:t>
            </a:r>
          </a:p>
          <a:p>
            <a:pPr marL="0" indent="0">
              <a:buNone/>
            </a:pPr>
            <a:r>
              <a:rPr lang="en-US" dirty="0"/>
              <a:t>-&gt; An AWS service that allows you to configure and </a:t>
            </a:r>
            <a:r>
              <a:rPr lang="en-US" dirty="0">
                <a:solidFill>
                  <a:srgbClr val="FF0000"/>
                </a:solidFill>
              </a:rPr>
              <a:t>rent computers </a:t>
            </a:r>
            <a:r>
              <a:rPr lang="en-US" dirty="0"/>
              <a:t>to meet your compute needs on an </a:t>
            </a:r>
            <a:r>
              <a:rPr lang="en-US" dirty="0">
                <a:solidFill>
                  <a:srgbClr val="FF0000"/>
                </a:solidFill>
              </a:rPr>
              <a:t>as needed basis</a:t>
            </a:r>
            <a:r>
              <a:rPr lang="en-US" dirty="0"/>
              <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08797275"/>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BCBDB91A-9B26-824C-84F1-38A40AE60A56}" vid="{D4184701-6EB9-C840-884B-4BABDB359D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1_Office Theme</Template>
  <TotalTime>2292</TotalTime>
  <Words>4022</Words>
  <Application>Microsoft Macintosh PowerPoint</Application>
  <PresentationFormat>Widescreen</PresentationFormat>
  <Paragraphs>404</Paragraphs>
  <Slides>67</Slides>
  <Notes>42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Amazon Ember</vt:lpstr>
      <vt:lpstr>Arial</vt:lpstr>
      <vt:lpstr>Calibri</vt:lpstr>
      <vt:lpstr>Calibri Light</vt:lpstr>
      <vt:lpstr>Consolas</vt:lpstr>
      <vt:lpstr>Segoe UI</vt:lpstr>
      <vt:lpstr>Slack-Lato</vt:lpstr>
      <vt:lpstr>1_Office Theme</vt:lpstr>
      <vt:lpstr>PowerPoint Presentation</vt:lpstr>
      <vt:lpstr>Motivation for using cloud computing in this course </vt:lpstr>
      <vt:lpstr>Learning Objectives</vt:lpstr>
      <vt:lpstr>PowerPoint Presentation</vt:lpstr>
      <vt:lpstr>About DNA and computers</vt:lpstr>
      <vt:lpstr>What is the general biomedical scientist to do?</vt:lpstr>
      <vt:lpstr>Cloud computing providers</vt:lpstr>
      <vt:lpstr>Amazon Web Services (AWS)</vt:lpstr>
      <vt:lpstr>EC2 (ECC)</vt:lpstr>
      <vt:lpstr>Amazon Web Services (AWS)</vt:lpstr>
      <vt:lpstr>Some of the challenges of cloud computing:</vt:lpstr>
      <vt:lpstr>Some of the advantages of cloud computing:</vt:lpstr>
      <vt:lpstr>Quick summary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MyHoang)</vt:lpstr>
      <vt:lpstr>Choose an AMI – Find the cshl-seqtec-2023 AMI in the My AMIs</vt:lpstr>
      <vt:lpstr>Choose “m6a.xlarge” instance type, then "Next: Configure Instance Details".</vt:lpstr>
      <vt:lpstr>Choose an existing key pair: ”cshl_2023_student"</vt:lpstr>
      <vt:lpstr>Select an Existing Security Group, choose "SSH/HTTP/Jupyter". Then hit "Review and Launch". </vt:lpstr>
      <vt:lpstr>You should see 1 60 GiB root volume and 1 500 GiB EBS volume as the two storage volumes.</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Congratulations, you just fire your own instance!! </vt:lpstr>
      <vt:lpstr>Steps</vt:lpstr>
      <vt:lpstr>Logging into your instance</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We are on a Coffee Break &amp; Networking Session</vt:lpstr>
      <vt:lpstr>Key AWS concepts and terminology</vt:lpstr>
      <vt:lpstr>Key AWS concepts and terminology</vt:lpstr>
      <vt:lpstr>Key AWS concepts and terminology</vt:lpstr>
      <vt:lpstr>What is a Region?</vt:lpstr>
      <vt:lpstr>What is a Region?</vt:lpstr>
      <vt:lpstr>We are on a Coffee Break &amp; Networking Session</vt:lpstr>
      <vt:lpstr>PowerPoint Presentation</vt:lpstr>
      <vt:lpstr>Steps</vt:lpstr>
      <vt:lpstr>Explain to me like im 4 yo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Griffith, Obi</dc:creator>
  <cp:lastModifiedBy>Obi</cp:lastModifiedBy>
  <cp:revision>15</cp:revision>
  <dcterms:created xsi:type="dcterms:W3CDTF">2023-11-02T15:52:44Z</dcterms:created>
  <dcterms:modified xsi:type="dcterms:W3CDTF">2023-11-14T13:44:42Z</dcterms:modified>
</cp:coreProperties>
</file>